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9"/>
  </p:notesMasterIdLst>
  <p:handoutMasterIdLst>
    <p:handoutMasterId r:id="rId110"/>
  </p:handoutMasterIdLst>
  <p:sldIdLst>
    <p:sldId id="258" r:id="rId5"/>
    <p:sldId id="357" r:id="rId6"/>
    <p:sldId id="358" r:id="rId7"/>
    <p:sldId id="481" r:id="rId8"/>
    <p:sldId id="361" r:id="rId9"/>
    <p:sldId id="362" r:id="rId10"/>
    <p:sldId id="363" r:id="rId11"/>
    <p:sldId id="293" r:id="rId12"/>
    <p:sldId id="367" r:id="rId13"/>
    <p:sldId id="371" r:id="rId14"/>
    <p:sldId id="372" r:id="rId15"/>
    <p:sldId id="373" r:id="rId16"/>
    <p:sldId id="374" r:id="rId17"/>
    <p:sldId id="375" r:id="rId18"/>
    <p:sldId id="433" r:id="rId19"/>
    <p:sldId id="434" r:id="rId20"/>
    <p:sldId id="435" r:id="rId21"/>
    <p:sldId id="436" r:id="rId22"/>
    <p:sldId id="437" r:id="rId23"/>
    <p:sldId id="438" r:id="rId24"/>
    <p:sldId id="444" r:id="rId25"/>
    <p:sldId id="443" r:id="rId26"/>
    <p:sldId id="445" r:id="rId27"/>
    <p:sldId id="448" r:id="rId28"/>
    <p:sldId id="446" r:id="rId29"/>
    <p:sldId id="447" r:id="rId30"/>
    <p:sldId id="451" r:id="rId31"/>
    <p:sldId id="450" r:id="rId32"/>
    <p:sldId id="453" r:id="rId33"/>
    <p:sldId id="454" r:id="rId34"/>
    <p:sldId id="452" r:id="rId35"/>
    <p:sldId id="455" r:id="rId36"/>
    <p:sldId id="456" r:id="rId37"/>
    <p:sldId id="457" r:id="rId38"/>
    <p:sldId id="466" r:id="rId39"/>
    <p:sldId id="459" r:id="rId40"/>
    <p:sldId id="460" r:id="rId41"/>
    <p:sldId id="461" r:id="rId42"/>
    <p:sldId id="465" r:id="rId43"/>
    <p:sldId id="464" r:id="rId44"/>
    <p:sldId id="463" r:id="rId45"/>
    <p:sldId id="469" r:id="rId46"/>
    <p:sldId id="468" r:id="rId47"/>
    <p:sldId id="470" r:id="rId48"/>
    <p:sldId id="472" r:id="rId49"/>
    <p:sldId id="473" r:id="rId50"/>
    <p:sldId id="474" r:id="rId51"/>
    <p:sldId id="476" r:id="rId52"/>
    <p:sldId id="475" r:id="rId53"/>
    <p:sldId id="480" r:id="rId54"/>
    <p:sldId id="479" r:id="rId55"/>
    <p:sldId id="478" r:id="rId56"/>
    <p:sldId id="477" r:id="rId57"/>
    <p:sldId id="467" r:id="rId58"/>
    <p:sldId id="458" r:id="rId59"/>
    <p:sldId id="500" r:id="rId60"/>
    <p:sldId id="483" r:id="rId61"/>
    <p:sldId id="484" r:id="rId62"/>
    <p:sldId id="485" r:id="rId63"/>
    <p:sldId id="486" r:id="rId64"/>
    <p:sldId id="487" r:id="rId65"/>
    <p:sldId id="488" r:id="rId66"/>
    <p:sldId id="489" r:id="rId67"/>
    <p:sldId id="490" r:id="rId68"/>
    <p:sldId id="491" r:id="rId69"/>
    <p:sldId id="492" r:id="rId70"/>
    <p:sldId id="493" r:id="rId71"/>
    <p:sldId id="494" r:id="rId72"/>
    <p:sldId id="495" r:id="rId73"/>
    <p:sldId id="496" r:id="rId74"/>
    <p:sldId id="497" r:id="rId75"/>
    <p:sldId id="498" r:id="rId76"/>
    <p:sldId id="499" r:id="rId77"/>
    <p:sldId id="364" r:id="rId78"/>
    <p:sldId id="502" r:id="rId79"/>
    <p:sldId id="501" r:id="rId80"/>
    <p:sldId id="504" r:id="rId81"/>
    <p:sldId id="505" r:id="rId82"/>
    <p:sldId id="506" r:id="rId83"/>
    <p:sldId id="508" r:id="rId84"/>
    <p:sldId id="507" r:id="rId85"/>
    <p:sldId id="509" r:id="rId86"/>
    <p:sldId id="510" r:id="rId87"/>
    <p:sldId id="511" r:id="rId88"/>
    <p:sldId id="512" r:id="rId89"/>
    <p:sldId id="513" r:id="rId90"/>
    <p:sldId id="503" r:id="rId91"/>
    <p:sldId id="441" r:id="rId92"/>
    <p:sldId id="517" r:id="rId93"/>
    <p:sldId id="514" r:id="rId94"/>
    <p:sldId id="515" r:id="rId95"/>
    <p:sldId id="516" r:id="rId96"/>
    <p:sldId id="518" r:id="rId97"/>
    <p:sldId id="519" r:id="rId98"/>
    <p:sldId id="520" r:id="rId99"/>
    <p:sldId id="439" r:id="rId100"/>
    <p:sldId id="522" r:id="rId101"/>
    <p:sldId id="523" r:id="rId102"/>
    <p:sldId id="524" r:id="rId103"/>
    <p:sldId id="525" r:id="rId104"/>
    <p:sldId id="526" r:id="rId105"/>
    <p:sldId id="527" r:id="rId106"/>
    <p:sldId id="529" r:id="rId107"/>
    <p:sldId id="528" r:id="rId108"/>
  </p:sldIdLst>
  <p:sldSz cx="9144000" cy="5143500" type="screen16x9"/>
  <p:notesSz cx="9144000" cy="6858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emers, Dennis (DACS)" initials="SD(" lastIdx="1" clrIdx="0">
    <p:extLst>
      <p:ext uri="{19B8F6BF-5375-455C-9EA6-DF929625EA0E}">
        <p15:presenceInfo xmlns:p15="http://schemas.microsoft.com/office/powerpoint/2012/main" userId="S-1-5-21-1572361299-1184395705-1606240830-6488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001A3B"/>
    <a:srgbClr val="001B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48" autoAdjust="0"/>
    <p:restoredTop sz="94670"/>
  </p:normalViewPr>
  <p:slideViewPr>
    <p:cSldViewPr snapToGrid="0" snapToObjects="1">
      <p:cViewPr varScale="1">
        <p:scale>
          <a:sx n="72" d="100"/>
          <a:sy n="72" d="100"/>
        </p:scale>
        <p:origin x="1044" y="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204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12" Type="http://schemas.openxmlformats.org/officeDocument/2006/relationships/presProps" Target="presProps.xml"/><Relationship Id="rId16" Type="http://schemas.openxmlformats.org/officeDocument/2006/relationships/slide" Target="slides/slide1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87" Type="http://schemas.openxmlformats.org/officeDocument/2006/relationships/slide" Target="slides/slide83.xml"/><Relationship Id="rId102" Type="http://schemas.openxmlformats.org/officeDocument/2006/relationships/slide" Target="slides/slide98.xml"/><Relationship Id="rId110" Type="http://schemas.openxmlformats.org/officeDocument/2006/relationships/handoutMaster" Target="handoutMasters/handoutMaster1.xml"/><Relationship Id="rId115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13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11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14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C0C369-13E3-C04F-AA91-3C19CF4D27E6}" type="datetimeFigureOut">
              <a:rPr lang="nl-NL" smtClean="0"/>
              <a:t>19-3-2025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68B745-3CC2-3B46-A8BC-FE1F07A0832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45823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6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D42C8-A255-5F4D-A951-1B90F54B60E2}" type="datetimeFigureOut">
              <a:rPr lang="nl-NL" smtClean="0"/>
              <a:t>19-3-2025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775814-5E86-5743-808B-FA33B96378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78841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48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40649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8C282-F5E3-5000-B87B-BAB776DEE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66E0AF-F70D-3B7D-8421-E21FB3B9E4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A88F2D-DD8B-B68C-D39E-B1B172EB5B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1875-E4BB-0A86-86D1-0438988932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50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6643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FEBA8-B966-2832-11EF-A5105AEF7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6C08A0-E791-AB56-74E5-EA5EED4441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0D2B26-BD5B-A415-4C41-E40E5FCF71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FF5603-3AE4-A3BD-9D8F-AECAEBFDBB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51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4803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A0B75-EC9C-1A0B-876A-4D7FFB997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65AB9C-4BF4-ABFB-3524-BBF35A749A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056FFC-9E60-7274-B036-98A8B4DAA1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819DB6-7443-BB1A-82F5-232545AAE6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52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8636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53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5293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light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11" name="Afbeelding 10" descr="UM40_RGB_B_blau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463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30"/>
          <a:stretch/>
        </p:blipFill>
        <p:spPr>
          <a:xfrm>
            <a:off x="360001" y="4630499"/>
            <a:ext cx="1578484" cy="381853"/>
          </a:xfrm>
          <a:prstGeom prst="rect">
            <a:avLst/>
          </a:prstGeom>
        </p:spPr>
      </p:pic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196" y="2272938"/>
            <a:ext cx="4548804" cy="301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194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t>‹#›</a:t>
            </a:fld>
            <a:endParaRPr lang="nl-NL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/>
          <a:srcRect r="19769"/>
          <a:stretch/>
        </p:blipFill>
        <p:spPr>
          <a:xfrm>
            <a:off x="360001" y="4630216"/>
            <a:ext cx="1602792" cy="3797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9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42172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 dark blu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9B7AD4A-C94A-7B42-9E17-606C7F366C4B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10" name="Afbeelding 9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235"/>
          <a:stretch/>
        </p:blipFill>
        <p:spPr>
          <a:xfrm>
            <a:off x="360001" y="4630499"/>
            <a:ext cx="1572408" cy="3818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7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73197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 light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9B7AD4A-C94A-7B42-9E17-606C7F366C4B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10" name="Afbeelding 9" descr="UM40_RGB_B_blau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7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6089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0001" y="310695"/>
            <a:ext cx="3934625" cy="1174423"/>
          </a:xfrm>
        </p:spPr>
        <p:txBody>
          <a:bodyPr/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01" y="1485117"/>
            <a:ext cx="3934624" cy="2857572"/>
          </a:xfrm>
        </p:spPr>
        <p:txBody>
          <a:bodyPr/>
          <a:lstStyle>
            <a:lvl3pPr marL="715962" indent="0">
              <a:buNone/>
              <a:defRPr/>
            </a:lvl3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4595043" y="4738971"/>
            <a:ext cx="550734" cy="273844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745252" y="4738971"/>
            <a:ext cx="3449951" cy="273844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195205" y="4738800"/>
            <a:ext cx="569977" cy="273844"/>
          </a:xfrm>
        </p:spPr>
        <p:txBody>
          <a:bodyPr/>
          <a:lstStyle/>
          <a:p>
            <a:fld id="{09B7AD4A-C94A-7B42-9E17-606C7F366C4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afbeelding 7"/>
          <p:cNvSpPr>
            <a:spLocks noGrp="1"/>
          </p:cNvSpPr>
          <p:nvPr>
            <p:ph type="pic" sz="quarter" idx="13"/>
          </p:nvPr>
        </p:nvSpPr>
        <p:spPr>
          <a:xfrm>
            <a:off x="4595044" y="0"/>
            <a:ext cx="4548957" cy="51435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nl-NL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r="19769"/>
          <a:stretch/>
        </p:blipFill>
        <p:spPr>
          <a:xfrm>
            <a:off x="360001" y="4630216"/>
            <a:ext cx="1602792" cy="37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55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1" name="Tijdelijke aanduiding voor tekst 6">
            <a:extLst>
              <a:ext uri="{FF2B5EF4-FFF2-40B4-BE49-F238E27FC236}">
                <a16:creationId xmlns:a16="http://schemas.microsoft.com/office/drawing/2014/main" id="{65C5AF04-DC40-0847-A150-8AD1FF1355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00" y="4686937"/>
            <a:ext cx="1533600" cy="23336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 algn="ctr">
              <a:buNone/>
              <a:defRPr sz="800"/>
            </a:lvl1pPr>
            <a:lvl2pPr marL="358775" indent="0">
              <a:buNone/>
              <a:defRPr sz="800"/>
            </a:lvl2pPr>
            <a:lvl3pPr marL="715962" indent="0">
              <a:buNone/>
              <a:defRPr sz="800"/>
            </a:lvl3pPr>
            <a:lvl4pPr marL="1074738" indent="0">
              <a:buNone/>
              <a:defRPr sz="800"/>
            </a:lvl4pPr>
            <a:lvl5pPr marL="1433512" indent="0">
              <a:buNone/>
              <a:defRPr sz="800"/>
            </a:lvl5pPr>
          </a:lstStyle>
          <a:p>
            <a:pPr lvl="0"/>
            <a:r>
              <a:rPr lang="nl-NL" dirty="0"/>
              <a:t> 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6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78255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t>‹#›</a:t>
            </a:fld>
            <a:endParaRPr lang="nl-NL"/>
          </a:p>
        </p:txBody>
      </p:sp>
      <p:sp>
        <p:nvSpPr>
          <p:cNvPr id="7" name="Tijdelijke aanduiding voor tabel 6"/>
          <p:cNvSpPr>
            <a:spLocks noGrp="1"/>
          </p:cNvSpPr>
          <p:nvPr>
            <p:ph type="tbl" sz="quarter" idx="13"/>
          </p:nvPr>
        </p:nvSpPr>
        <p:spPr>
          <a:xfrm>
            <a:off x="360364" y="972000"/>
            <a:ext cx="8326437" cy="3231923"/>
          </a:xfrm>
        </p:spPr>
        <p:txBody>
          <a:bodyPr/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r="19769"/>
          <a:stretch/>
        </p:blipFill>
        <p:spPr>
          <a:xfrm>
            <a:off x="360001" y="4630216"/>
            <a:ext cx="1602792" cy="3797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10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21371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+ illustra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196" y="2272938"/>
            <a:ext cx="4548804" cy="301529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11" name="Afbeelding 10" descr="UM40_RGB_B_blauw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55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+ illustra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11" name="Afbeelding 10" descr="UM40_RGB_B_blau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5" name="Afbeelding 4" descr="Future lo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488" y="1884997"/>
            <a:ext cx="3532883" cy="3261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69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light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6" name="Afbeelding 6" descr="UM40_RGB_B_diap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499"/>
            <a:ext cx="1590638" cy="3818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506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photo Randwij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7" y="189852"/>
            <a:ext cx="7377145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001A3B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001A3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6" name="Afbeelding 10" descr="UM40_RGB_B_blauw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07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photo Randwij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7" y="189852"/>
            <a:ext cx="7377145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001A3B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001A3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6" name="Afbeelding 10" descr="UM40_RGB_B_blauw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01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499"/>
            <a:ext cx="1590638" cy="381853"/>
          </a:xfrm>
          <a:prstGeom prst="rect">
            <a:avLst/>
          </a:prstGeom>
        </p:spPr>
      </p:pic>
      <p:sp>
        <p:nvSpPr>
          <p:cNvPr id="6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7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91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k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499"/>
            <a:ext cx="1590638" cy="381853"/>
          </a:xfrm>
          <a:prstGeom prst="rect">
            <a:avLst/>
          </a:prstGeom>
        </p:spPr>
      </p:pic>
      <p:sp>
        <p:nvSpPr>
          <p:cNvPr id="6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7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196" y="2272938"/>
            <a:ext cx="4548803" cy="301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902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30"/>
          <a:stretch/>
        </p:blipFill>
        <p:spPr>
          <a:xfrm>
            <a:off x="360001" y="4630499"/>
            <a:ext cx="1578484" cy="381853"/>
          </a:xfrm>
          <a:prstGeom prst="rect">
            <a:avLst/>
          </a:prstGeom>
        </p:spPr>
      </p:pic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68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360000" y="310695"/>
            <a:ext cx="8326799" cy="567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60000" y="972000"/>
            <a:ext cx="8326799" cy="33338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3234468" y="4738971"/>
            <a:ext cx="914465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tx1"/>
                </a:solidFill>
                <a:latin typeface="+mj-lt"/>
                <a:cs typeface="Verdana"/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273246" y="4738971"/>
            <a:ext cx="3977658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tx1"/>
                </a:solidFill>
                <a:latin typeface="+mn-lt"/>
                <a:cs typeface="Verdana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316142" y="4738800"/>
            <a:ext cx="370657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tx1"/>
                </a:solidFill>
                <a:latin typeface="+mn-lt"/>
                <a:cs typeface="Verdana"/>
              </a:defRPr>
            </a:lvl1pPr>
          </a:lstStyle>
          <a:p>
            <a:fld id="{09B7AD4A-C94A-7B42-9E17-606C7F366C4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25815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71" r:id="rId3"/>
    <p:sldLayoutId id="2147483674" r:id="rId4"/>
    <p:sldLayoutId id="2147483672" r:id="rId5"/>
    <p:sldLayoutId id="2147483675" r:id="rId6"/>
    <p:sldLayoutId id="2147483660" r:id="rId7"/>
    <p:sldLayoutId id="2147483677" r:id="rId8"/>
    <p:sldLayoutId id="2147483661" r:id="rId9"/>
    <p:sldLayoutId id="2147483678" r:id="rId10"/>
    <p:sldLayoutId id="2147483650" r:id="rId11"/>
    <p:sldLayoutId id="2147483655" r:id="rId12"/>
    <p:sldLayoutId id="2147483656" r:id="rId13"/>
    <p:sldLayoutId id="2147483663" r:id="rId14"/>
    <p:sldLayoutId id="2147483659" r:id="rId15"/>
    <p:sldLayoutId id="2147483654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Verdana"/>
        </a:defRPr>
      </a:lvl1pPr>
    </p:titleStyle>
    <p:bodyStyle>
      <a:lvl1pPr marL="342900" indent="-342900" algn="l" defTabSz="457200" rtl="0" eaLnBrk="1" latinLnBrk="0" hangingPunct="1">
        <a:spcBef>
          <a:spcPts val="0"/>
        </a:spcBef>
        <a:buFont typeface="Arial"/>
        <a:buChar char="•"/>
        <a:defRPr sz="3200" kern="1200">
          <a:solidFill>
            <a:schemeClr val="tx1"/>
          </a:solidFill>
          <a:latin typeface="+mj-lt"/>
          <a:ea typeface="+mn-ea"/>
          <a:cs typeface="Verdana"/>
        </a:defRPr>
      </a:lvl1pPr>
      <a:lvl2pPr marL="717550" indent="-358775" algn="l" defTabSz="457200" rtl="0" eaLnBrk="1" latinLnBrk="0" hangingPunct="1">
        <a:spcBef>
          <a:spcPts val="0"/>
        </a:spcBef>
        <a:buFont typeface="Lucida Grande"/>
        <a:buChar char="-"/>
        <a:defRPr sz="2800" kern="1200">
          <a:solidFill>
            <a:schemeClr val="tx1"/>
          </a:solidFill>
          <a:latin typeface="+mj-lt"/>
          <a:ea typeface="+mn-ea"/>
          <a:cs typeface="Verdana"/>
        </a:defRPr>
      </a:lvl2pPr>
      <a:lvl3pPr marL="1073150" indent="-357188" algn="l" defTabSz="457200" rtl="0" eaLnBrk="1" latinLnBrk="0" hangingPunct="1">
        <a:spcBef>
          <a:spcPts val="0"/>
        </a:spcBef>
        <a:buFont typeface="Lucida Grande"/>
        <a:buChar char="-"/>
        <a:defRPr sz="2400" kern="1200">
          <a:solidFill>
            <a:schemeClr val="tx1"/>
          </a:solidFill>
          <a:latin typeface="+mj-lt"/>
          <a:ea typeface="+mn-ea"/>
          <a:cs typeface="Verdana"/>
        </a:defRPr>
      </a:lvl3pPr>
      <a:lvl4pPr marL="1430338" indent="-355600" algn="l" defTabSz="457200" rtl="0" eaLnBrk="1" latinLnBrk="0" hangingPunct="1">
        <a:spcBef>
          <a:spcPts val="0"/>
        </a:spcBef>
        <a:buFont typeface="Lucida Grande"/>
        <a:buChar char="-"/>
        <a:defRPr sz="2000" kern="1200">
          <a:solidFill>
            <a:schemeClr val="tx1"/>
          </a:solidFill>
          <a:latin typeface="+mj-lt"/>
          <a:ea typeface="+mn-ea"/>
          <a:cs typeface="Verdana"/>
        </a:defRPr>
      </a:lvl4pPr>
      <a:lvl5pPr marL="1793875" indent="-360363" algn="l" defTabSz="457200" rtl="0" eaLnBrk="1" latinLnBrk="0" hangingPunct="1">
        <a:spcBef>
          <a:spcPts val="0"/>
        </a:spcBef>
        <a:buFont typeface="Lucida Grande"/>
        <a:buChar char="-"/>
        <a:defRPr sz="2000" kern="1200">
          <a:solidFill>
            <a:schemeClr val="tx1"/>
          </a:solidFill>
          <a:latin typeface="+mj-lt"/>
          <a:ea typeface="+mn-ea"/>
          <a:cs typeface="Verdan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10645613" TargetMode="External"/><Relationship Id="rId2" Type="http://schemas.openxmlformats.org/officeDocument/2006/relationships/hyperlink" Target="https://ludii.games/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arxiv.org/abs/2412.16970" TargetMode="Externa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1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1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1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1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64587" y="189852"/>
            <a:ext cx="7323267" cy="1653944"/>
          </a:xfrm>
        </p:spPr>
        <p:txBody>
          <a:bodyPr/>
          <a:lstStyle/>
          <a:p>
            <a:r>
              <a:rPr lang="en-US" sz="4400" dirty="0"/>
              <a:t>Generality and </a:t>
            </a:r>
            <a:r>
              <a:rPr lang="en-US" sz="4400" dirty="0" err="1"/>
              <a:t>Generalisation</a:t>
            </a:r>
            <a:r>
              <a:rPr lang="en-US" sz="4400" dirty="0"/>
              <a:t> in Principle and in Practice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564587" y="2745090"/>
            <a:ext cx="6493160" cy="683102"/>
          </a:xfrm>
        </p:spPr>
        <p:txBody>
          <a:bodyPr/>
          <a:lstStyle/>
          <a:p>
            <a:r>
              <a:rPr lang="en-US" sz="2800" dirty="0"/>
              <a:t>Dr. Dennis Soemers</a:t>
            </a:r>
          </a:p>
          <a:p>
            <a:r>
              <a:rPr lang="en-US" sz="2800" dirty="0"/>
              <a:t>20 March, 2025</a:t>
            </a:r>
          </a:p>
          <a:p>
            <a:endParaRPr lang="en-US" sz="2800" dirty="0"/>
          </a:p>
          <a:p>
            <a:r>
              <a:rPr lang="en-US" sz="2400" dirty="0"/>
              <a:t>dennis.soemers@maastrichtuniversity.nl </a:t>
            </a:r>
          </a:p>
        </p:txBody>
      </p:sp>
    </p:spTree>
    <p:extLst>
      <p:ext uri="{BB962C8B-B14F-4D97-AF65-F5344CB8AC3E}">
        <p14:creationId xmlns:p14="http://schemas.microsoft.com/office/powerpoint/2010/main" val="2248834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1106B-0551-66A9-9974-DE7EB3B7A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">
            <a:extLst>
              <a:ext uri="{FF2B5EF4-FFF2-40B4-BE49-F238E27FC236}">
                <a16:creationId xmlns:a16="http://schemas.microsoft.com/office/drawing/2014/main" id="{1B0FD004-590A-1BB4-4369-EA00436D80C3}"/>
              </a:ext>
            </a:extLst>
          </p:cNvPr>
          <p:cNvSpPr/>
          <p:nvPr/>
        </p:nvSpPr>
        <p:spPr>
          <a:xfrm>
            <a:off x="2370681" y="1793417"/>
            <a:ext cx="2301903" cy="48343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04398-6CDB-8749-9384-240D4C717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Generality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C71C7-6546-25D4-AB2F-75D6BAB4C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Generality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be</a:t>
            </a:r>
            <a:r>
              <a:rPr lang="nl-NL" sz="4400" i="1" dirty="0"/>
              <a:t> </a:t>
            </a:r>
            <a:r>
              <a:rPr lang="nl-NL" sz="4400" i="1" dirty="0" err="1"/>
              <a:t>applied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a </a:t>
            </a:r>
            <a:r>
              <a:rPr lang="nl-NL" sz="4400" i="1" dirty="0" err="1"/>
              <a:t>variety</a:t>
            </a:r>
            <a:r>
              <a:rPr lang="nl-NL" sz="4400" i="1" dirty="0"/>
              <a:t> of different </a:t>
            </a:r>
            <a:r>
              <a:rPr lang="nl-NL" sz="4400" i="1" dirty="0" err="1"/>
              <a:t>problems</a:t>
            </a:r>
            <a:r>
              <a:rPr lang="nl-NL" sz="4400" i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3EF7F5-58EA-6BB3-F3DA-AF24185592C0}"/>
              </a:ext>
            </a:extLst>
          </p:cNvPr>
          <p:cNvSpPr txBox="1"/>
          <p:nvPr/>
        </p:nvSpPr>
        <p:spPr>
          <a:xfrm>
            <a:off x="251672" y="3191994"/>
            <a:ext cx="85323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“Technique” may be an algorithm, machine learning model type, program, system, …</a:t>
            </a:r>
          </a:p>
        </p:txBody>
      </p:sp>
    </p:spTree>
    <p:extLst>
      <p:ext uri="{BB962C8B-B14F-4D97-AF65-F5344CB8AC3E}">
        <p14:creationId xmlns:p14="http://schemas.microsoft.com/office/powerpoint/2010/main" val="203080725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73E3A-6311-7B5C-88B6-73F9965CF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E2017DAC-3622-8330-9989-6C2AC46AF422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4: We often don’t truly care about 100% generality, but rather about generality within a restricted domain of interest.</a:t>
            </a:r>
          </a:p>
        </p:txBody>
      </p:sp>
    </p:spTree>
    <p:extLst>
      <p:ext uri="{BB962C8B-B14F-4D97-AF65-F5344CB8AC3E}">
        <p14:creationId xmlns:p14="http://schemas.microsoft.com/office/powerpoint/2010/main" val="66575999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CF041-B027-0233-2721-7ABE5314F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CADDDA5B-4E28-420B-8025-06071A5D4A05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5: We often don’t truly care about 100% </a:t>
            </a:r>
            <a:r>
              <a:rPr lang="en-US" sz="4000" dirty="0" err="1"/>
              <a:t>generalisation</a:t>
            </a:r>
            <a:r>
              <a:rPr lang="en-US" sz="4000" dirty="0"/>
              <a:t>, but rather about </a:t>
            </a:r>
            <a:r>
              <a:rPr lang="en-US" sz="4000" dirty="0" err="1"/>
              <a:t>generalisation</a:t>
            </a:r>
            <a:r>
              <a:rPr lang="en-US" sz="4000" dirty="0"/>
              <a:t> within a restricted domain of interest.</a:t>
            </a:r>
          </a:p>
        </p:txBody>
      </p:sp>
    </p:spTree>
    <p:extLst>
      <p:ext uri="{BB962C8B-B14F-4D97-AF65-F5344CB8AC3E}">
        <p14:creationId xmlns:p14="http://schemas.microsoft.com/office/powerpoint/2010/main" val="41085737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BA88D-40FB-BEDE-0024-E7230D7D69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3516DE78-9239-801D-E0E1-588CE1C0EE59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6: Providing context about the task at hand may be crucial for “out-of-distribution” </a:t>
            </a:r>
            <a:r>
              <a:rPr lang="en-US" sz="4000" dirty="0" err="1"/>
              <a:t>generalisation</a:t>
            </a:r>
            <a:r>
              <a:rPr lang="en-US" sz="4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918031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F5139-95A3-B95C-97F7-E44B89F5D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82FA8-D97E-5ED0-464B-2B31B7A29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000" dirty="0"/>
              <a:t>David Silver et al. (2018). “</a:t>
            </a:r>
            <a:r>
              <a:rPr lang="en-US" sz="2000" dirty="0"/>
              <a:t>A general reinforcement learning algorithm that masters chess, shogi, and Go through self-play</a:t>
            </a:r>
            <a:r>
              <a:rPr lang="nl-NL" sz="2000" dirty="0"/>
              <a:t>”. </a:t>
            </a:r>
            <a:r>
              <a:rPr lang="nl-NL" sz="2000" i="1" dirty="0" err="1"/>
              <a:t>Science</a:t>
            </a:r>
            <a:r>
              <a:rPr lang="nl-NL" sz="2000" dirty="0"/>
              <a:t>, Vol. 362, pp. 1140–1144.</a:t>
            </a:r>
          </a:p>
          <a:p>
            <a:r>
              <a:rPr lang="nl-NL" sz="2000" dirty="0" err="1"/>
              <a:t>Ludii</a:t>
            </a:r>
            <a:r>
              <a:rPr lang="nl-NL" sz="2000" dirty="0"/>
              <a:t> </a:t>
            </a:r>
            <a:r>
              <a:rPr lang="nl-NL" sz="2000" dirty="0" err="1"/>
              <a:t>general</a:t>
            </a:r>
            <a:r>
              <a:rPr lang="nl-NL" sz="2000" dirty="0"/>
              <a:t> game </a:t>
            </a:r>
            <a:r>
              <a:rPr lang="nl-NL" sz="2000" dirty="0" err="1"/>
              <a:t>playing</a:t>
            </a:r>
            <a:r>
              <a:rPr lang="nl-NL" sz="2000" dirty="0"/>
              <a:t> system: </a:t>
            </a:r>
            <a:r>
              <a:rPr lang="nl-NL" sz="2000" dirty="0">
                <a:hlinkClick r:id="rId2"/>
              </a:rPr>
              <a:t>https://ludii.games/</a:t>
            </a:r>
            <a:r>
              <a:rPr lang="nl-NL" sz="2000" dirty="0"/>
              <a:t> </a:t>
            </a:r>
          </a:p>
          <a:p>
            <a:r>
              <a:rPr lang="nl-NL" sz="2000" dirty="0" err="1"/>
              <a:t>Spyridon</a:t>
            </a:r>
            <a:r>
              <a:rPr lang="nl-NL" sz="2000" dirty="0"/>
              <a:t> </a:t>
            </a:r>
            <a:r>
              <a:rPr lang="nl-NL" sz="2000" dirty="0" err="1"/>
              <a:t>Samothrakis</a:t>
            </a:r>
            <a:r>
              <a:rPr lang="nl-NL" sz="2000" dirty="0"/>
              <a:t>, Dennis J.N.J. Soemers, </a:t>
            </a:r>
            <a:r>
              <a:rPr lang="nl-NL" sz="2000" dirty="0" err="1"/>
              <a:t>and</a:t>
            </a:r>
            <a:r>
              <a:rPr lang="nl-NL" sz="2000" dirty="0"/>
              <a:t> Damian </a:t>
            </a:r>
            <a:r>
              <a:rPr lang="nl-NL" sz="2000" dirty="0" err="1"/>
              <a:t>Machlanski</a:t>
            </a:r>
            <a:r>
              <a:rPr lang="nl-NL" sz="2000" dirty="0"/>
              <a:t> (2024). “</a:t>
            </a:r>
            <a:r>
              <a:rPr lang="nl-NL" sz="2000" dirty="0">
                <a:hlinkClick r:id="rId3"/>
              </a:rPr>
              <a:t>Games of </a:t>
            </a:r>
            <a:r>
              <a:rPr lang="nl-NL" sz="2000" dirty="0" err="1">
                <a:hlinkClick r:id="rId3"/>
              </a:rPr>
              <a:t>Knightian</a:t>
            </a:r>
            <a:r>
              <a:rPr lang="nl-NL" sz="2000" dirty="0">
                <a:hlinkClick r:id="rId3"/>
              </a:rPr>
              <a:t> </a:t>
            </a:r>
            <a:r>
              <a:rPr lang="nl-NL" sz="2000" dirty="0" err="1">
                <a:hlinkClick r:id="rId3"/>
              </a:rPr>
              <a:t>Uncertainty</a:t>
            </a:r>
            <a:r>
              <a:rPr lang="nl-NL" sz="2000" dirty="0">
                <a:hlinkClick r:id="rId3"/>
              </a:rPr>
              <a:t> as AGI </a:t>
            </a:r>
            <a:r>
              <a:rPr lang="nl-NL" sz="2000" dirty="0" err="1">
                <a:hlinkClick r:id="rId3"/>
              </a:rPr>
              <a:t>testbeds</a:t>
            </a:r>
            <a:r>
              <a:rPr lang="nl-NL" sz="2000" dirty="0"/>
              <a:t>”. In </a:t>
            </a:r>
            <a:r>
              <a:rPr lang="nl-NL" sz="2000" i="1" dirty="0"/>
              <a:t>2024 IEEE Conference on Games (</a:t>
            </a:r>
            <a:r>
              <a:rPr lang="nl-NL" sz="2000" i="1" dirty="0" err="1"/>
              <a:t>CoG</a:t>
            </a:r>
            <a:r>
              <a:rPr lang="nl-NL" sz="2000" i="1" dirty="0"/>
              <a:t> 2024)</a:t>
            </a:r>
            <a:r>
              <a:rPr lang="nl-NL" sz="2000" dirty="0"/>
              <a:t>, pp. 1–4.</a:t>
            </a:r>
          </a:p>
          <a:p>
            <a:r>
              <a:rPr lang="nl-NL" sz="2000" dirty="0"/>
              <a:t>Dennis J. N. J. Soemers, </a:t>
            </a:r>
            <a:r>
              <a:rPr lang="nl-NL" sz="2000" dirty="0" err="1"/>
              <a:t>Spyridon</a:t>
            </a:r>
            <a:r>
              <a:rPr lang="nl-NL" sz="2000" dirty="0"/>
              <a:t> </a:t>
            </a:r>
            <a:r>
              <a:rPr lang="nl-NL" sz="2000" dirty="0" err="1"/>
              <a:t>Samothrakis</a:t>
            </a:r>
            <a:r>
              <a:rPr lang="nl-NL" sz="2000" dirty="0"/>
              <a:t>, Kurt Driessens, </a:t>
            </a:r>
            <a:r>
              <a:rPr lang="nl-NL" sz="2000" dirty="0" err="1"/>
              <a:t>and</a:t>
            </a:r>
            <a:r>
              <a:rPr lang="nl-NL" sz="2000" dirty="0"/>
              <a:t> Mark H. M. Winands (2025). “</a:t>
            </a:r>
            <a:r>
              <a:rPr lang="nl-NL" sz="2000" dirty="0">
                <a:hlinkClick r:id="rId4"/>
              </a:rPr>
              <a:t>Environment </a:t>
            </a:r>
            <a:r>
              <a:rPr lang="nl-NL" sz="2000" dirty="0" err="1">
                <a:hlinkClick r:id="rId4"/>
              </a:rPr>
              <a:t>Descriptions</a:t>
            </a:r>
            <a:r>
              <a:rPr lang="nl-NL" sz="2000" dirty="0">
                <a:hlinkClick r:id="rId4"/>
              </a:rPr>
              <a:t> </a:t>
            </a:r>
            <a:r>
              <a:rPr lang="nl-NL" sz="2000" dirty="0" err="1">
                <a:hlinkClick r:id="rId4"/>
              </a:rPr>
              <a:t>for</a:t>
            </a:r>
            <a:r>
              <a:rPr lang="nl-NL" sz="2000" dirty="0">
                <a:hlinkClick r:id="rId4"/>
              </a:rPr>
              <a:t> </a:t>
            </a:r>
            <a:r>
              <a:rPr lang="nl-NL" sz="2000" dirty="0" err="1">
                <a:hlinkClick r:id="rId4"/>
              </a:rPr>
              <a:t>Usability</a:t>
            </a:r>
            <a:r>
              <a:rPr lang="nl-NL" sz="2000" dirty="0">
                <a:hlinkClick r:id="rId4"/>
              </a:rPr>
              <a:t> </a:t>
            </a:r>
            <a:r>
              <a:rPr lang="nl-NL" sz="2000" dirty="0" err="1">
                <a:hlinkClick r:id="rId4"/>
              </a:rPr>
              <a:t>and</a:t>
            </a:r>
            <a:r>
              <a:rPr lang="nl-NL" sz="2000" dirty="0">
                <a:hlinkClick r:id="rId4"/>
              </a:rPr>
              <a:t> </a:t>
            </a:r>
            <a:r>
              <a:rPr lang="nl-NL" sz="2000" dirty="0" err="1">
                <a:hlinkClick r:id="rId4"/>
              </a:rPr>
              <a:t>Generalisation</a:t>
            </a:r>
            <a:r>
              <a:rPr lang="nl-NL" sz="2000" dirty="0">
                <a:hlinkClick r:id="rId4"/>
              </a:rPr>
              <a:t> in </a:t>
            </a:r>
            <a:r>
              <a:rPr lang="nl-NL" sz="2000" dirty="0" err="1">
                <a:hlinkClick r:id="rId4"/>
              </a:rPr>
              <a:t>Reinforcement</a:t>
            </a:r>
            <a:r>
              <a:rPr lang="nl-NL" sz="2000" dirty="0">
                <a:hlinkClick r:id="rId4"/>
              </a:rPr>
              <a:t> Learning</a:t>
            </a:r>
            <a:r>
              <a:rPr lang="nl-NL" sz="2000" dirty="0"/>
              <a:t>”. In </a:t>
            </a:r>
            <a:r>
              <a:rPr lang="nl-NL" sz="2000" i="1" dirty="0" err="1"/>
              <a:t>Proceedings</a:t>
            </a:r>
            <a:r>
              <a:rPr lang="nl-NL" sz="2000" i="1" dirty="0"/>
              <a:t> of </a:t>
            </a:r>
            <a:r>
              <a:rPr lang="nl-NL" sz="2000" i="1" dirty="0" err="1"/>
              <a:t>the</a:t>
            </a:r>
            <a:r>
              <a:rPr lang="nl-NL" sz="2000" i="1" dirty="0"/>
              <a:t> 17th International Conference on </a:t>
            </a:r>
            <a:r>
              <a:rPr lang="nl-NL" sz="2000" i="1" dirty="0" err="1"/>
              <a:t>Agents</a:t>
            </a:r>
            <a:r>
              <a:rPr lang="nl-NL" sz="2000" i="1" dirty="0"/>
              <a:t> </a:t>
            </a:r>
            <a:r>
              <a:rPr lang="nl-NL" sz="2000" i="1" dirty="0" err="1"/>
              <a:t>and</a:t>
            </a:r>
            <a:r>
              <a:rPr lang="nl-NL" sz="2000" i="1" dirty="0"/>
              <a:t> </a:t>
            </a:r>
            <a:r>
              <a:rPr lang="nl-NL" sz="2000" i="1" dirty="0" err="1"/>
              <a:t>Artificial</a:t>
            </a:r>
            <a:r>
              <a:rPr lang="nl-NL" sz="2000" i="1" dirty="0"/>
              <a:t> Intelligence</a:t>
            </a:r>
            <a:r>
              <a:rPr lang="nl-NL" sz="2000" dirty="0"/>
              <a:t>, Vol. 3, pp. 983–992.</a:t>
            </a:r>
          </a:p>
        </p:txBody>
      </p:sp>
    </p:spTree>
    <p:extLst>
      <p:ext uri="{BB962C8B-B14F-4D97-AF65-F5344CB8AC3E}">
        <p14:creationId xmlns:p14="http://schemas.microsoft.com/office/powerpoint/2010/main" val="211535729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AF47DAE-1B7E-70B5-0F88-49F0A828EA6B}"/>
              </a:ext>
            </a:extLst>
          </p:cNvPr>
          <p:cNvSpPr txBox="1"/>
          <p:nvPr/>
        </p:nvSpPr>
        <p:spPr>
          <a:xfrm>
            <a:off x="444287" y="3544520"/>
            <a:ext cx="4049293" cy="1077218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Scan QR code to download these slides:</a:t>
            </a:r>
            <a:endParaRPr lang="nl-NL" sz="3200" dirty="0">
              <a:solidFill>
                <a:schemeClr val="tx2"/>
              </a:solidFill>
            </a:endParaRPr>
          </a:p>
        </p:txBody>
      </p:sp>
      <p:pic>
        <p:nvPicPr>
          <p:cNvPr id="10" name="Picture 9" descr="A close up of a cell&#10;&#10;AI-generated content may be incorrect.">
            <a:extLst>
              <a:ext uri="{FF2B5EF4-FFF2-40B4-BE49-F238E27FC236}">
                <a16:creationId xmlns:a16="http://schemas.microsoft.com/office/drawing/2014/main" id="{4FAE87C4-4B23-6679-E761-8C2E2FA88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331" y="-1"/>
            <a:ext cx="4305670" cy="2902739"/>
          </a:xfrm>
          <a:prstGeom prst="rect">
            <a:avLst/>
          </a:prstGeom>
        </p:spPr>
      </p:pic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49B130A7-0524-66CF-D9DA-4B613D3055D7}"/>
              </a:ext>
            </a:extLst>
          </p:cNvPr>
          <p:cNvSpPr/>
          <p:nvPr/>
        </p:nvSpPr>
        <p:spPr>
          <a:xfrm>
            <a:off x="559294" y="381740"/>
            <a:ext cx="4199138" cy="1340528"/>
          </a:xfrm>
          <a:prstGeom prst="wedgeEllipseCallout">
            <a:avLst>
              <a:gd name="adj1" fmla="val 98178"/>
              <a:gd name="adj2" fmla="val 67430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Questions???</a:t>
            </a:r>
            <a:endParaRPr lang="nl-NL" sz="4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3F88D4-35AD-911D-187D-2D31B3DF1DB5}"/>
              </a:ext>
            </a:extLst>
          </p:cNvPr>
          <p:cNvSpPr txBox="1"/>
          <p:nvPr/>
        </p:nvSpPr>
        <p:spPr>
          <a:xfrm>
            <a:off x="444287" y="1974683"/>
            <a:ext cx="4049293" cy="144655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Contact:</a:t>
            </a:r>
          </a:p>
          <a:p>
            <a:r>
              <a:rPr lang="en-US" sz="2800" dirty="0" err="1">
                <a:solidFill>
                  <a:schemeClr val="accent1"/>
                </a:solidFill>
              </a:rPr>
              <a:t>dennis.soemers</a:t>
            </a:r>
            <a:r>
              <a:rPr lang="en-US" sz="2800" dirty="0">
                <a:solidFill>
                  <a:schemeClr val="accent1"/>
                </a:solidFill>
              </a:rPr>
              <a:t>@</a:t>
            </a:r>
            <a:br>
              <a:rPr lang="en-US" sz="2800" dirty="0">
                <a:solidFill>
                  <a:schemeClr val="accent1"/>
                </a:solidFill>
              </a:rPr>
            </a:br>
            <a:r>
              <a:rPr lang="en-US" sz="2800" dirty="0">
                <a:solidFill>
                  <a:schemeClr val="accent1"/>
                </a:solidFill>
              </a:rPr>
              <a:t>maastrichtuniversity.nl</a:t>
            </a:r>
            <a:endParaRPr lang="nl-NL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37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607A6-69A0-788A-E587-732C6C1D3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">
            <a:extLst>
              <a:ext uri="{FF2B5EF4-FFF2-40B4-BE49-F238E27FC236}">
                <a16:creationId xmlns:a16="http://schemas.microsoft.com/office/drawing/2014/main" id="{E2CFA256-498E-FA3C-D017-D682297DA8BE}"/>
              </a:ext>
            </a:extLst>
          </p:cNvPr>
          <p:cNvSpPr/>
          <p:nvPr/>
        </p:nvSpPr>
        <p:spPr>
          <a:xfrm>
            <a:off x="4775553" y="1793125"/>
            <a:ext cx="3344319" cy="483439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87ECE-DF1F-1A46-14E1-BB64FACD0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Generality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be</a:t>
            </a:r>
            <a:r>
              <a:rPr lang="nl-NL" sz="4400" i="1" dirty="0"/>
              <a:t> </a:t>
            </a:r>
            <a:r>
              <a:rPr lang="nl-NL" sz="4400" i="1" dirty="0" err="1"/>
              <a:t>applied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a </a:t>
            </a:r>
            <a:r>
              <a:rPr lang="nl-NL" sz="4400" i="1" dirty="0" err="1"/>
              <a:t>variety</a:t>
            </a:r>
            <a:r>
              <a:rPr lang="nl-NL" sz="4400" i="1" dirty="0"/>
              <a:t> of different </a:t>
            </a:r>
            <a:r>
              <a:rPr lang="nl-NL" sz="4400" i="1" dirty="0" err="1"/>
              <a:t>problems</a:t>
            </a:r>
            <a:r>
              <a:rPr lang="nl-NL" sz="4400" i="1" dirty="0"/>
              <a:t>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927D80-C4C1-2E5B-8066-9164F9FF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Generality in AI</a:t>
            </a:r>
            <a:endParaRPr lang="nl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6A3124-22DD-A0BD-777F-300A92B3F79C}"/>
              </a:ext>
            </a:extLst>
          </p:cNvPr>
          <p:cNvSpPr txBox="1"/>
          <p:nvPr/>
        </p:nvSpPr>
        <p:spPr>
          <a:xfrm>
            <a:off x="726459" y="3211020"/>
            <a:ext cx="7593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“can be applied” does not necessarily require that it will actually work </a:t>
            </a:r>
            <a:r>
              <a:rPr lang="en-US" sz="3200" b="1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well</a:t>
            </a:r>
          </a:p>
        </p:txBody>
      </p:sp>
    </p:spTree>
    <p:extLst>
      <p:ext uri="{BB962C8B-B14F-4D97-AF65-F5344CB8AC3E}">
        <p14:creationId xmlns:p14="http://schemas.microsoft.com/office/powerpoint/2010/main" val="410614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47FCE-8901-AD28-14DD-EF6174332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Generality: simple example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1D4995-77E4-645F-DDB5-1B3A6627A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695"/>
            <a:ext cx="4162661" cy="7901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BA50DB-0116-553D-1B53-BE6B20B0C0F8}"/>
              </a:ext>
            </a:extLst>
          </p:cNvPr>
          <p:cNvSpPr txBox="1"/>
          <p:nvPr/>
        </p:nvSpPr>
        <p:spPr>
          <a:xfrm>
            <a:off x="4987798" y="877695"/>
            <a:ext cx="379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Quite a general function: can handle any (integer) number correctly</a:t>
            </a:r>
            <a:endParaRPr lang="en-US" sz="24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7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FB726A-43FD-6EF4-AD49-38B5BE940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0B8A2-4671-A598-F3D3-6DF9A5745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Generality: simple example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6AB9BD-5173-CD8C-663F-770382ABD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695"/>
            <a:ext cx="4162661" cy="7901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7F4CF7-4001-F6C0-7EA5-18AB86799B45}"/>
              </a:ext>
            </a:extLst>
          </p:cNvPr>
          <p:cNvSpPr txBox="1"/>
          <p:nvPr/>
        </p:nvSpPr>
        <p:spPr>
          <a:xfrm>
            <a:off x="4987798" y="877695"/>
            <a:ext cx="379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Quite a general function: can handle any (integer) number correctly</a:t>
            </a:r>
            <a:endParaRPr lang="en-US" sz="24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EF1112-170B-E300-5E15-76083E640720}"/>
              </a:ext>
            </a:extLst>
          </p:cNvPr>
          <p:cNvSpPr txBox="1"/>
          <p:nvPr/>
        </p:nvSpPr>
        <p:spPr>
          <a:xfrm>
            <a:off x="4987798" y="2311590"/>
            <a:ext cx="379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Not a very general function: can only handle inputs in {0, 1, 2, 3}</a:t>
            </a:r>
            <a:endParaRPr lang="en-US" sz="24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A0E4A45-D35D-94F8-EE0D-D9E4805C0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1873016"/>
            <a:ext cx="3305636" cy="25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84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B90F8-E7FD-F7AA-9FDC-3D5A898E2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vs. human-provided knowledge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A170E-87CD-2593-6B2D-8FC275C7E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972000"/>
            <a:ext cx="4412234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AI researchers usually perceive tension between (1) generality, and (2) injecting human-provided knowledge about how best to accomplish a task</a:t>
            </a:r>
            <a:endParaRPr lang="nl-NL" dirty="0"/>
          </a:p>
        </p:txBody>
      </p:sp>
      <p:pic>
        <p:nvPicPr>
          <p:cNvPr id="5" name="Picture 4" descr="A group of men playing chess&#10;&#10;AI-generated content may be incorrect.">
            <a:extLst>
              <a:ext uri="{FF2B5EF4-FFF2-40B4-BE49-F238E27FC236}">
                <a16:creationId xmlns:a16="http://schemas.microsoft.com/office/drawing/2014/main" id="{309AD214-F9F2-F3F3-5436-6C397EFCF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107" y="972000"/>
            <a:ext cx="3896839" cy="252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88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9EE8-744D-D923-B8CE-18B64FA7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Minimax search (Von Neumann, 1928)</a:t>
            </a:r>
            <a:endParaRPr lang="en-NL" dirty="0"/>
          </a:p>
        </p:txBody>
      </p:sp>
      <p:pic>
        <p:nvPicPr>
          <p:cNvPr id="4" name="Picture 30">
            <a:extLst>
              <a:ext uri="{FF2B5EF4-FFF2-40B4-BE49-F238E27FC236}">
                <a16:creationId xmlns:a16="http://schemas.microsoft.com/office/drawing/2014/main" id="{066AB622-89A0-0E05-7E24-DB008030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94" y="1206929"/>
            <a:ext cx="1943100" cy="131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>
            <a:extLst>
              <a:ext uri="{FF2B5EF4-FFF2-40B4-BE49-F238E27FC236}">
                <a16:creationId xmlns:a16="http://schemas.microsoft.com/office/drawing/2014/main" id="{63592475-DDED-AF9F-4FC5-8B0AB9AFF0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5560EC8-AC83-1AFA-81D0-760561EBF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7E8DB4F-EA49-B8B8-60A7-8B55E0095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A04C47E-2B97-4C8D-D710-5681AB433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5CDC42A-DE63-E79A-C356-3CEEA7F0A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83D2EA64-07E4-5B3B-4F39-6907BB504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AACCBC16-8793-7298-9767-1C6704687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57B4B83B-BCA2-E835-409E-76BBFC4D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6D3D147F-09FB-B8A3-6CE6-E043CD1D5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5969BB-A75A-D620-5D99-F330C4756DD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DFEE570E-F645-37CB-8EC8-6B9C9C4F52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81D157B4-0EB7-6BC7-176C-24E79E1386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A118CABE-B340-3D86-C13A-282DD04835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2E76E985-F9F8-CE3B-57D8-5F73DB8844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A777F64B-0C05-4145-2F8F-8336C6130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31F9C615-7100-5FA4-1625-69EAAD448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7DAA8BF6-C188-D9B7-C8E8-8B38DF6E3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dirty="0"/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18E8C399-65FF-960E-3E38-C59FD48F6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D1F15520-E666-A0D3-EE99-4C8098218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16C9877C-3428-F4E1-2978-3EB1F44A0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</p:spTree>
    <p:extLst>
      <p:ext uri="{BB962C8B-B14F-4D97-AF65-F5344CB8AC3E}">
        <p14:creationId xmlns:p14="http://schemas.microsoft.com/office/powerpoint/2010/main" val="2692660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9EE8-744D-D923-B8CE-18B64FA7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Minimax search (Von Neumann, 1928)</a:t>
            </a:r>
            <a:endParaRPr lang="en-NL" dirty="0"/>
          </a:p>
        </p:txBody>
      </p:sp>
      <p:pic>
        <p:nvPicPr>
          <p:cNvPr id="4" name="Picture 30">
            <a:extLst>
              <a:ext uri="{FF2B5EF4-FFF2-40B4-BE49-F238E27FC236}">
                <a16:creationId xmlns:a16="http://schemas.microsoft.com/office/drawing/2014/main" id="{066AB622-89A0-0E05-7E24-DB008030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94" y="1206929"/>
            <a:ext cx="1943100" cy="131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>
            <a:extLst>
              <a:ext uri="{FF2B5EF4-FFF2-40B4-BE49-F238E27FC236}">
                <a16:creationId xmlns:a16="http://schemas.microsoft.com/office/drawing/2014/main" id="{63592475-DDED-AF9F-4FC5-8B0AB9AFF0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5560EC8-AC83-1AFA-81D0-760561EBF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7E8DB4F-EA49-B8B8-60A7-8B55E0095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A04C47E-2B97-4C8D-D710-5681AB433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5CDC42A-DE63-E79A-C356-3CEEA7F0A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83D2EA64-07E4-5B3B-4F39-6907BB504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AACCBC16-8793-7298-9767-1C6704687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57B4B83B-BCA2-E835-409E-76BBFC4D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6D3D147F-09FB-B8A3-6CE6-E043CD1D5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5969BB-A75A-D620-5D99-F330C4756DD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DFEE570E-F645-37CB-8EC8-6B9C9C4F52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81D157B4-0EB7-6BC7-176C-24E79E1386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A118CABE-B340-3D86-C13A-282DD04835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2E76E985-F9F8-CE3B-57D8-5F73DB8844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A777F64B-0C05-4145-2F8F-8336C6130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31F9C615-7100-5FA4-1625-69EAAD448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7DAA8BF6-C188-D9B7-C8E8-8B38DF6E3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dirty="0"/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18E8C399-65FF-960E-3E38-C59FD48F6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D1F15520-E666-A0D3-EE99-4C8098218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16C9877C-3428-F4E1-2978-3EB1F44A0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589812-624A-3DC8-48D2-E653A4F7C5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0" y="2232576"/>
            <a:ext cx="404813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552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9EE8-744D-D923-B8CE-18B64FA7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Minimax search (Von Neumann, 1928)</a:t>
            </a:r>
            <a:endParaRPr lang="en-NL" dirty="0"/>
          </a:p>
        </p:txBody>
      </p:sp>
      <p:pic>
        <p:nvPicPr>
          <p:cNvPr id="4" name="Picture 30">
            <a:extLst>
              <a:ext uri="{FF2B5EF4-FFF2-40B4-BE49-F238E27FC236}">
                <a16:creationId xmlns:a16="http://schemas.microsoft.com/office/drawing/2014/main" id="{066AB622-89A0-0E05-7E24-DB008030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94" y="1206929"/>
            <a:ext cx="1943100" cy="131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>
            <a:extLst>
              <a:ext uri="{FF2B5EF4-FFF2-40B4-BE49-F238E27FC236}">
                <a16:creationId xmlns:a16="http://schemas.microsoft.com/office/drawing/2014/main" id="{63592475-DDED-AF9F-4FC5-8B0AB9AFF0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5560EC8-AC83-1AFA-81D0-760561EBF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7E8DB4F-EA49-B8B8-60A7-8B55E0095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A04C47E-2B97-4C8D-D710-5681AB433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5CDC42A-DE63-E79A-C356-3CEEA7F0A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83D2EA64-07E4-5B3B-4F39-6907BB504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AACCBC16-8793-7298-9767-1C6704687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57B4B83B-BCA2-E835-409E-76BBFC4D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6D3D147F-09FB-B8A3-6CE6-E043CD1D5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5969BB-A75A-D620-5D99-F330C4756DD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DFEE570E-F645-37CB-8EC8-6B9C9C4F52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81D157B4-0EB7-6BC7-176C-24E79E1386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A118CABE-B340-3D86-C13A-282DD04835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2E76E985-F9F8-CE3B-57D8-5F73DB8844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A777F64B-0C05-4145-2F8F-8336C6130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31F9C615-7100-5FA4-1625-69EAAD448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7DAA8BF6-C188-D9B7-C8E8-8B38DF6E3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dirty="0"/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18E8C399-65FF-960E-3E38-C59FD48F6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D1F15520-E666-A0D3-EE99-4C8098218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16C9877C-3428-F4E1-2978-3EB1F44A0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589812-624A-3DC8-48D2-E653A4F7C5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0" y="2232576"/>
            <a:ext cx="404813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1" name="Oval 25">
            <a:extLst>
              <a:ext uri="{FF2B5EF4-FFF2-40B4-BE49-F238E27FC236}">
                <a16:creationId xmlns:a16="http://schemas.microsoft.com/office/drawing/2014/main" id="{C456A7F3-59A1-6ED2-26BF-38F90A8D60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1575" y="2251213"/>
            <a:ext cx="404812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955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9EE8-744D-D923-B8CE-18B64FA7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Minimax search (Von Neumann, 1928)</a:t>
            </a:r>
            <a:endParaRPr lang="en-NL" dirty="0"/>
          </a:p>
        </p:txBody>
      </p:sp>
      <p:pic>
        <p:nvPicPr>
          <p:cNvPr id="4" name="Picture 30">
            <a:extLst>
              <a:ext uri="{FF2B5EF4-FFF2-40B4-BE49-F238E27FC236}">
                <a16:creationId xmlns:a16="http://schemas.microsoft.com/office/drawing/2014/main" id="{066AB622-89A0-0E05-7E24-DB008030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94" y="1206929"/>
            <a:ext cx="1943100" cy="131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>
            <a:extLst>
              <a:ext uri="{FF2B5EF4-FFF2-40B4-BE49-F238E27FC236}">
                <a16:creationId xmlns:a16="http://schemas.microsoft.com/office/drawing/2014/main" id="{63592475-DDED-AF9F-4FC5-8B0AB9AFF0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5560EC8-AC83-1AFA-81D0-760561EBF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7E8DB4F-EA49-B8B8-60A7-8B55E0095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A04C47E-2B97-4C8D-D710-5681AB433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5CDC42A-DE63-E79A-C356-3CEEA7F0A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83D2EA64-07E4-5B3B-4F39-6907BB504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AACCBC16-8793-7298-9767-1C6704687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57B4B83B-BCA2-E835-409E-76BBFC4D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6D3D147F-09FB-B8A3-6CE6-E043CD1D5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5969BB-A75A-D620-5D99-F330C4756DD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DFEE570E-F645-37CB-8EC8-6B9C9C4F52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81D157B4-0EB7-6BC7-176C-24E79E1386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A118CABE-B340-3D86-C13A-282DD04835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2E76E985-F9F8-CE3B-57D8-5F73DB8844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A777F64B-0C05-4145-2F8F-8336C6130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31F9C615-7100-5FA4-1625-69EAAD448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E637EA3-0A18-1759-6636-707F299B0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0" y="2232576"/>
            <a:ext cx="404813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7DAA8BF6-C188-D9B7-C8E8-8B38DF6E3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3" name="Text Box 21">
            <a:extLst>
              <a:ext uri="{FF2B5EF4-FFF2-40B4-BE49-F238E27FC236}">
                <a16:creationId xmlns:a16="http://schemas.microsoft.com/office/drawing/2014/main" id="{94D1A728-FEEB-CA33-44D0-787669515B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1160" y="889138"/>
            <a:ext cx="7588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 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18E8C399-65FF-960E-3E38-C59FD48F6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D1F15520-E666-A0D3-EE99-4C8098218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16C9877C-3428-F4E1-2978-3EB1F44A0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7" name="Oval 25">
            <a:extLst>
              <a:ext uri="{FF2B5EF4-FFF2-40B4-BE49-F238E27FC236}">
                <a16:creationId xmlns:a16="http://schemas.microsoft.com/office/drawing/2014/main" id="{9C91F2C3-7ABB-F1BE-A918-668EF34D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1575" y="2251213"/>
            <a:ext cx="404812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98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66800-8969-FA20-E935-F9577D082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352D8-3A29-53B5-7853-F2ED92F6C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Heuristic state evaluation functions</a:t>
            </a:r>
            <a:endParaRPr lang="en-NL" dirty="0"/>
          </a:p>
        </p:txBody>
      </p:sp>
      <p:sp>
        <p:nvSpPr>
          <p:cNvPr id="5" name="Line 2">
            <a:extLst>
              <a:ext uri="{FF2B5EF4-FFF2-40B4-BE49-F238E27FC236}">
                <a16:creationId xmlns:a16="http://schemas.microsoft.com/office/drawing/2014/main" id="{FE0B1D4F-850D-CA7D-A323-40C5229275D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F519ED9-C301-9AD3-4EBE-B30FC030A6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30004C3-5486-3B60-0F73-7F3C2FDD6A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631DC0F-5841-F485-1A0B-29E986C754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685D61D8-514F-F8D5-CBAF-866AD2620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DE9C66FB-C3BB-04B4-9193-C612B9E578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99A7E560-E282-CFD7-C02E-A431DB2B1E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9E750F02-3F9E-5897-502E-9150E72EB3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0014F309-F493-6313-841F-FBF96B2A02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B9FA5C-3A5E-71B0-AEF5-83F7DA0053A3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07AE64BA-0945-EEBB-6BBD-2AC2945208D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C5382915-77AE-BAC7-347A-629756CF5114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DE358AC0-7CB4-7EF7-C418-DF817663A9F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E4B926FC-51A7-BEF8-8E14-CD9A66DCC3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E0EA6807-AA27-A3E2-8B3F-539CF8A6A5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5FD314A3-614B-2562-04FA-C634E2B20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5FC8DA5-5185-D35B-950D-6A9B7BBC18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0" y="2232576"/>
            <a:ext cx="404813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F43992EA-8725-BFCA-6995-699BBA306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3" name="Text Box 21">
            <a:extLst>
              <a:ext uri="{FF2B5EF4-FFF2-40B4-BE49-F238E27FC236}">
                <a16:creationId xmlns:a16="http://schemas.microsoft.com/office/drawing/2014/main" id="{E6BB85B2-F07E-8791-750D-A3CF2ACEB6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1160" y="889138"/>
            <a:ext cx="7588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 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0987BA41-0C11-361D-BB6F-EFF7D5C129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BA90EBA8-3881-D9B4-D9BC-AAD2D21DA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C65F8FF4-4A22-1401-B2CF-96B94BAAE5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7" name="Oval 25">
            <a:extLst>
              <a:ext uri="{FF2B5EF4-FFF2-40B4-BE49-F238E27FC236}">
                <a16:creationId xmlns:a16="http://schemas.microsoft.com/office/drawing/2014/main" id="{97ABC4C7-2492-F622-A0B2-76D2AB4F5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1575" y="2251213"/>
            <a:ext cx="404812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726F6AB-0473-60F6-A182-4A0E51CE7D33}"/>
              </a:ext>
            </a:extLst>
          </p:cNvPr>
          <p:cNvSpPr/>
          <p:nvPr/>
        </p:nvSpPr>
        <p:spPr>
          <a:xfrm>
            <a:off x="2121321" y="4442524"/>
            <a:ext cx="363117" cy="275664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444E47D-C92C-AE52-9A09-DC1385A8A24C}"/>
              </a:ext>
            </a:extLst>
          </p:cNvPr>
          <p:cNvSpPr/>
          <p:nvPr/>
        </p:nvSpPr>
        <p:spPr>
          <a:xfrm>
            <a:off x="3848521" y="4445418"/>
            <a:ext cx="363117" cy="275664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33C0618-CAF5-DD47-C766-01C175FCAED0}"/>
              </a:ext>
            </a:extLst>
          </p:cNvPr>
          <p:cNvSpPr/>
          <p:nvPr/>
        </p:nvSpPr>
        <p:spPr>
          <a:xfrm>
            <a:off x="5721350" y="4405186"/>
            <a:ext cx="363117" cy="275664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DD4290D-6110-6B55-A655-A5A220F4334F}"/>
              </a:ext>
            </a:extLst>
          </p:cNvPr>
          <p:cNvSpPr/>
          <p:nvPr/>
        </p:nvSpPr>
        <p:spPr>
          <a:xfrm>
            <a:off x="6960617" y="4381918"/>
            <a:ext cx="363117" cy="275664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66C152-682F-2C93-2A3C-E71BA1D3D5E0}"/>
              </a:ext>
            </a:extLst>
          </p:cNvPr>
          <p:cNvSpPr txBox="1"/>
          <p:nvPr/>
        </p:nvSpPr>
        <p:spPr>
          <a:xfrm>
            <a:off x="313228" y="965805"/>
            <a:ext cx="4393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When we can’t search the full space, we often combine a depth-limited search </a:t>
            </a:r>
            <a:b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with a 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heuristic </a:t>
            </a: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state evaluation </a:t>
            </a: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function</a:t>
            </a:r>
            <a:endParaRPr lang="en-US" sz="24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783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58D59-3C15-8BB5-57D2-6D7121BB1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5BD65-06D8-9F76-E357-2BEB47BD2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Defended Ph.D. in April 2023</a:t>
            </a:r>
          </a:p>
          <a:p>
            <a:r>
              <a:rPr lang="en-US" dirty="0"/>
              <a:t>Assistant Professor at </a:t>
            </a:r>
            <a:br>
              <a:rPr lang="en-US" dirty="0"/>
            </a:br>
            <a:r>
              <a:rPr lang="en-US" dirty="0"/>
              <a:t>Maastricht University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D156F-8E55-9214-98D3-5A3E8E2DC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18" y="2413938"/>
            <a:ext cx="3429001" cy="2073779"/>
          </a:xfrm>
          <a:prstGeom prst="rect">
            <a:avLst/>
          </a:prstGeom>
        </p:spPr>
      </p:pic>
      <p:pic>
        <p:nvPicPr>
          <p:cNvPr id="7" name="Picture 6" descr="A person wearing glasses and a blue sweater&#10;&#10;AI-generated content may be incorrect.">
            <a:extLst>
              <a:ext uri="{FF2B5EF4-FFF2-40B4-BE49-F238E27FC236}">
                <a16:creationId xmlns:a16="http://schemas.microsoft.com/office/drawing/2014/main" id="{FF85D454-5629-4D1B-7373-FCAD7BDFD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733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F2B0B-995C-6629-A58F-609696162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Heuristic evaluation function: Chess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4196B-2D5E-CDD0-D880-EDF769B4EC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972000"/>
            <a:ext cx="4398885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Typical Chess heuristic evaluation function:</a:t>
            </a:r>
          </a:p>
          <a:p>
            <a:pPr lvl="1"/>
            <a:r>
              <a:rPr lang="nl-NL" dirty="0"/>
              <a:t>+1 point per </a:t>
            </a:r>
            <a:r>
              <a:rPr lang="nl-NL" dirty="0" err="1"/>
              <a:t>Pawn</a:t>
            </a:r>
            <a:endParaRPr lang="nl-NL" dirty="0"/>
          </a:p>
          <a:p>
            <a:pPr lvl="1"/>
            <a:r>
              <a:rPr lang="nl-NL" dirty="0"/>
              <a:t>+3 points per Bishop</a:t>
            </a:r>
          </a:p>
          <a:p>
            <a:pPr lvl="1"/>
            <a:r>
              <a:rPr lang="nl-NL" dirty="0"/>
              <a:t>…</a:t>
            </a:r>
          </a:p>
          <a:p>
            <a:pPr lvl="1"/>
            <a:r>
              <a:rPr lang="nl-NL" dirty="0"/>
              <a:t>+9 points per Queen</a:t>
            </a:r>
          </a:p>
          <a:p>
            <a:pPr lvl="1"/>
            <a:r>
              <a:rPr lang="nl-NL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C87511-0BEC-5516-2190-AE41B6812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2561" y="832527"/>
            <a:ext cx="3829466" cy="382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88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19B16-7BE3-B316-CDE7-EC67545AE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45DE-1C99-BA52-4092-65E32BBE5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Minimax + Heuristics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FECEE-34BF-0112-88B3-54C48C5FD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Minimax can be applied to </a:t>
            </a:r>
            <a:r>
              <a:rPr lang="en-US" i="1" dirty="0"/>
              <a:t>any</a:t>
            </a:r>
            <a:r>
              <a:rPr lang="en-US" dirty="0"/>
              <a:t> game</a:t>
            </a:r>
          </a:p>
          <a:p>
            <a:pPr marL="358775" lvl="1" indent="0">
              <a:buNone/>
            </a:pP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Quite general!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22739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B9D8-CFF3-96F9-5D62-A32CF53D7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Minimax + Heuristics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3FF90-2F4B-1411-90BE-A1AF6D94B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Minimax can be applied to </a:t>
            </a:r>
            <a:r>
              <a:rPr lang="en-US" i="1" dirty="0"/>
              <a:t>any</a:t>
            </a:r>
            <a:r>
              <a:rPr lang="en-US" dirty="0"/>
              <a:t> game</a:t>
            </a:r>
          </a:p>
          <a:p>
            <a:pPr marL="358775" lvl="1" indent="0">
              <a:buNone/>
            </a:pPr>
            <a:r>
              <a:rPr lang="en-US" dirty="0"/>
              <a:t>(as long as it’s zero-sum, two-player, deterministic, sequential, and fully observable)</a:t>
            </a:r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Quite general!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94657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A426D-2178-2B95-4100-2EC6F6F96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77099-0355-0185-0506-FA57D1980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Minimax + Heuristics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AAD1E-3638-5701-DF96-52D65BBE1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Minimax can be applied to </a:t>
            </a:r>
            <a:r>
              <a:rPr lang="en-US" i="1" dirty="0"/>
              <a:t>any</a:t>
            </a:r>
            <a:r>
              <a:rPr lang="en-US" dirty="0"/>
              <a:t> game</a:t>
            </a:r>
          </a:p>
          <a:p>
            <a:pPr marL="358775" lvl="1" indent="0">
              <a:buNone/>
            </a:pPr>
            <a:r>
              <a:rPr lang="en-US" dirty="0"/>
              <a:t>(as long as it’s zero-sum, two-player, deterministic, sequential, and fully observable)</a:t>
            </a:r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Quite general!</a:t>
            </a:r>
          </a:p>
          <a:p>
            <a:r>
              <a:rPr lang="en-US" dirty="0"/>
              <a:t>But: it requires a (</a:t>
            </a:r>
            <a:r>
              <a:rPr lang="en-US" b="1" dirty="0"/>
              <a:t>game-specific</a:t>
            </a:r>
            <a:r>
              <a:rPr lang="en-US" dirty="0"/>
              <a:t>) heuristic</a:t>
            </a:r>
          </a:p>
          <a:p>
            <a:pPr marL="358775" lvl="1" indent="0">
              <a:buNone/>
            </a:pPr>
            <a:r>
              <a:rPr lang="en-US" dirty="0"/>
              <a:t>(which was, historically, often programmed by hand)</a:t>
            </a:r>
          </a:p>
          <a:p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Not very general?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33992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9CCDC-7323-D269-119B-323EC44DB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02F2A42-A807-4EEA-F15B-57D676EBBDE1}"/>
              </a:ext>
            </a:extLst>
          </p:cNvPr>
          <p:cNvSpPr/>
          <p:nvPr/>
        </p:nvSpPr>
        <p:spPr>
          <a:xfrm>
            <a:off x="560026" y="2828925"/>
            <a:ext cx="7888650" cy="135209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79131B-04F1-6F70-E99F-8CF4658CD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Minimax + Heuristics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D911D-E1D2-B0B9-F527-E75F8134D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Minimax can be applied to </a:t>
            </a:r>
            <a:r>
              <a:rPr lang="en-US" i="1" dirty="0"/>
              <a:t>any</a:t>
            </a:r>
            <a:r>
              <a:rPr lang="en-US" dirty="0"/>
              <a:t> game</a:t>
            </a:r>
          </a:p>
          <a:p>
            <a:pPr marL="358775" lvl="1" indent="0">
              <a:buNone/>
            </a:pPr>
            <a:r>
              <a:rPr lang="en-US" dirty="0"/>
              <a:t>(as long as it’s zero-sum, two-player, deterministic, sequential, and fully observable)</a:t>
            </a:r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Quite general!</a:t>
            </a:r>
          </a:p>
          <a:p>
            <a:r>
              <a:rPr lang="en-US" dirty="0"/>
              <a:t>But: it requires a (</a:t>
            </a:r>
            <a:r>
              <a:rPr lang="en-US" b="1" dirty="0"/>
              <a:t>game-specific</a:t>
            </a:r>
            <a:r>
              <a:rPr lang="en-US" dirty="0"/>
              <a:t>) heuristic</a:t>
            </a:r>
          </a:p>
          <a:p>
            <a:pPr marL="358775" lvl="1" indent="0">
              <a:buNone/>
            </a:pPr>
            <a:r>
              <a:rPr lang="en-US" dirty="0"/>
              <a:t>(which was, historically, often programmed by hand)</a:t>
            </a:r>
          </a:p>
          <a:p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Not very general?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39986C-086C-4EE5-1FC4-1FD4022EC8F2}"/>
              </a:ext>
            </a:extLst>
          </p:cNvPr>
          <p:cNvSpPr txBox="1"/>
          <p:nvPr/>
        </p:nvSpPr>
        <p:spPr>
          <a:xfrm>
            <a:off x="560025" y="4181024"/>
            <a:ext cx="842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is an issue at the level of system, not algorithm!</a:t>
            </a:r>
            <a:endParaRPr lang="en-US" sz="24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6445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575AA-51C1-D227-E4EC-344A034E5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Monte-Carlo tree search (MCTS)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6052DD-5D76-8DBE-D3D7-6287A1823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789276"/>
            <a:ext cx="7688949" cy="390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141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FD4A9-A3A5-A441-4764-B9E571CB8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6804-65D4-AEAC-F122-700D75E94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MCTS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14A64-3B36-9853-B058-5A1C60FDC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MCTS estimates value from random play-outs instead of game-specific heuristic</a:t>
            </a:r>
          </a:p>
          <a:p>
            <a:r>
              <a:rPr lang="en-US" dirty="0">
                <a:sym typeface="Wingdings" panose="05000000000000000000" pitchFamily="2" charset="2"/>
              </a:rPr>
              <a:t> more general!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9726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0E216-2886-69F9-97FB-A1FCE596A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F0084-47EA-CA53-BB7D-1896099AB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MCTS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A5ED6-E7BD-8169-7B68-D0F06E7A0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MCTS estimates value from random play-outs instead of game-specific heuristic</a:t>
            </a:r>
          </a:p>
          <a:p>
            <a:r>
              <a:rPr lang="en-US" dirty="0">
                <a:sym typeface="Wingdings" panose="05000000000000000000" pitchFamily="2" charset="2"/>
              </a:rPr>
              <a:t> more general!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(?)</a:t>
            </a:r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844605-EE3A-78B5-2DB4-6C19D534676B}"/>
              </a:ext>
            </a:extLst>
          </p:cNvPr>
          <p:cNvSpPr txBox="1"/>
          <p:nvPr/>
        </p:nvSpPr>
        <p:spPr>
          <a:xfrm>
            <a:off x="914275" y="2741177"/>
            <a:ext cx="72182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Only really a difference in generality in practice, but not in principle</a:t>
            </a:r>
            <a:endParaRPr lang="en-US" sz="32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7291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10E91-4154-B310-A068-C2682B369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63BA8-F4A0-8EC7-CADE-75CD9AECC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MCTS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0A3C6-3D68-EDAB-9DB8-FCD0E15EB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MCTS estimates value from random play-outs instead of game-specific heuristic</a:t>
            </a:r>
          </a:p>
          <a:p>
            <a:r>
              <a:rPr lang="en-US" dirty="0">
                <a:sym typeface="Wingdings" panose="05000000000000000000" pitchFamily="2" charset="2"/>
              </a:rPr>
              <a:t> more general!</a:t>
            </a:r>
          </a:p>
          <a:p>
            <a:r>
              <a:rPr lang="en-US" dirty="0">
                <a:sym typeface="Wingdings" panose="05000000000000000000" pitchFamily="2" charset="2"/>
              </a:rPr>
              <a:t>MCTS is directly applicable in problems with 1 agent, with more than 2 agents, non-zero-sum domains, stochastic domains, …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71980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F876D-DF54-B1A7-17C3-760B4E953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2520F-3566-C2CB-8318-210AF97EB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MCTS + Deep Learning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AAD40-B558-B3B2-68DA-A0024FF1A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“vanilla” MCTS is often kind of bad though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32BF96-EC33-FB3E-BEBB-D4A94A03E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238" y="1497769"/>
            <a:ext cx="6020321" cy="304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02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D223F-17B9-E7FB-3E5D-A7B97F3CD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EB0E3-1408-40A6-113E-0F353962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D1EB9-CA5A-EA43-3DBE-837BFD5C3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Defended Ph.D. in April 2023</a:t>
            </a:r>
          </a:p>
          <a:p>
            <a:r>
              <a:rPr lang="en-US" dirty="0"/>
              <a:t>Assistant Professor at </a:t>
            </a:r>
            <a:br>
              <a:rPr lang="en-US" dirty="0"/>
            </a:br>
            <a:r>
              <a:rPr lang="en-US" dirty="0"/>
              <a:t>Maastricht University</a:t>
            </a:r>
          </a:p>
          <a:p>
            <a:r>
              <a:rPr lang="en-US" dirty="0"/>
              <a:t>Main research interests:</a:t>
            </a:r>
          </a:p>
          <a:p>
            <a:pPr lvl="1"/>
            <a:r>
              <a:rPr lang="en-US" dirty="0"/>
              <a:t>Sequential decision-making AI</a:t>
            </a:r>
          </a:p>
          <a:p>
            <a:pPr lvl="1"/>
            <a:r>
              <a:rPr lang="en-US" dirty="0"/>
              <a:t>Reinforcement Learning</a:t>
            </a:r>
          </a:p>
          <a:p>
            <a:pPr lvl="1"/>
            <a:r>
              <a:rPr lang="en-US" dirty="0"/>
              <a:t>Tree search</a:t>
            </a:r>
          </a:p>
          <a:p>
            <a:pPr lvl="1"/>
            <a:r>
              <a:rPr lang="en-US" dirty="0"/>
              <a:t>AI for game playing</a:t>
            </a:r>
            <a:endParaRPr lang="nl-NL" dirty="0"/>
          </a:p>
        </p:txBody>
      </p:sp>
      <p:pic>
        <p:nvPicPr>
          <p:cNvPr id="7" name="Picture 6" descr="A person wearing glasses and a blue sweater&#10;&#10;AI-generated content may be incorrect.">
            <a:extLst>
              <a:ext uri="{FF2B5EF4-FFF2-40B4-BE49-F238E27FC236}">
                <a16:creationId xmlns:a16="http://schemas.microsoft.com/office/drawing/2014/main" id="{189A4E14-C9F9-C55F-3DC7-40DAA0401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011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94521F-43ED-F868-9A7E-8FD46963F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391EB-3A33-1080-0A11-2C5A9123A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MCTS + Deep Learning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3A09-09DB-2DC3-9ED8-35F0203DF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“vanilla” MCTS is often kind of bad though</a:t>
            </a:r>
          </a:p>
          <a:p>
            <a:pPr lvl="1"/>
            <a:r>
              <a:rPr lang="en-US" dirty="0"/>
              <a:t>Many dozens of variants </a:t>
            </a:r>
            <a:r>
              <a:rPr lang="en-US" dirty="0">
                <a:sym typeface="Wingdings" panose="05000000000000000000" pitchFamily="2" charset="2"/>
              </a:rPr>
              <a:t> reduces practical generality?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189416-6397-BCDD-8B9C-4898D2BD2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7045" y="1958005"/>
            <a:ext cx="5825648" cy="278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57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F4F5D-ADF6-10E5-A2B8-1453E2971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MCTS + Deep Learning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48E59-68EB-5E62-CAA7-2A8CB182B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“vanilla” MCTS is often kind of bad though</a:t>
            </a:r>
          </a:p>
          <a:p>
            <a:pPr lvl="1"/>
            <a:r>
              <a:rPr lang="en-US" dirty="0"/>
              <a:t>Many dozens of variants </a:t>
            </a:r>
            <a:r>
              <a:rPr lang="en-US" dirty="0">
                <a:sym typeface="Wingdings" panose="05000000000000000000" pitchFamily="2" charset="2"/>
              </a:rPr>
              <a:t> reduces practical generality?</a:t>
            </a:r>
            <a:endParaRPr lang="en-US" dirty="0"/>
          </a:p>
          <a:p>
            <a:r>
              <a:rPr lang="en-US" dirty="0"/>
              <a:t>AlphaZero: MCTS + Deep Learning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EF7103-4919-DE0B-393A-EE548FCAB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4766" y="2860657"/>
            <a:ext cx="3199234" cy="22828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5DE705-47F9-F724-EC21-06D27060D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44" y="3056499"/>
            <a:ext cx="5504322" cy="153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230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0460E-FB0D-BDC1-65D2-2D460BA25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AlphaZero: Zero knowledge?</a:t>
            </a:r>
            <a:endParaRPr lang="nl-N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BCB7BD1-CDE6-74EB-2692-31BD6E944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i="1" dirty="0"/>
              <a:t>“[...] given no domain knowledge except the game rules, AlphaZero convincingly […]”</a:t>
            </a:r>
            <a:endParaRPr lang="nl-NL" sz="54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F3DDC0-E5F7-9E05-6974-2D44A92AC614}"/>
              </a:ext>
            </a:extLst>
          </p:cNvPr>
          <p:cNvSpPr txBox="1"/>
          <p:nvPr/>
        </p:nvSpPr>
        <p:spPr>
          <a:xfrm>
            <a:off x="497861" y="2977937"/>
            <a:ext cx="7593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is a quote from the abstract of the AlphaZero publication in Science</a:t>
            </a:r>
            <a:endParaRPr lang="en-US" sz="32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9326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C3B60-DC38-3E89-6590-76C35FBAE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AlphaZero: Zero knowledge?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018A60-8273-79BC-FC93-D0F67A2A0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695"/>
            <a:ext cx="6394613" cy="37490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07890C-B9CF-D4D3-D03A-58B937A60C0B}"/>
              </a:ext>
            </a:extLst>
          </p:cNvPr>
          <p:cNvSpPr txBox="1"/>
          <p:nvPr/>
        </p:nvSpPr>
        <p:spPr>
          <a:xfrm>
            <a:off x="4034117" y="1864659"/>
            <a:ext cx="4998917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is buried in the supplementary material of the same publication!</a:t>
            </a:r>
          </a:p>
        </p:txBody>
      </p:sp>
    </p:spTree>
    <p:extLst>
      <p:ext uri="{BB962C8B-B14F-4D97-AF65-F5344CB8AC3E}">
        <p14:creationId xmlns:p14="http://schemas.microsoft.com/office/powerpoint/2010/main" val="549549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CE11F-AD54-E947-48F8-6C7788AA4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1FF70-5888-04AA-D418-4A44A678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AlphaZero: Zero knowledge?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5F31B-7385-302F-89B7-069E1B13E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695"/>
            <a:ext cx="6394613" cy="374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419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AC3DC2-2DAD-C71E-8191-C15198E74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A4A5175-EAD3-F3B5-D580-F035CDF3C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Artificial General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3337339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CD0AA-2CEC-E774-44CA-DB393E775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General Intelligence (AGI)</a:t>
            </a:r>
            <a:endParaRPr lang="nl-N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C22B39C-D9E1-88CC-55AD-128A02626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endParaRPr lang="en-US" sz="3600" i="1" dirty="0"/>
          </a:p>
          <a:p>
            <a:pPr marL="0" indent="0" algn="ctr">
              <a:buNone/>
            </a:pPr>
            <a:r>
              <a:rPr lang="en-US" sz="3600" i="1" dirty="0"/>
              <a:t>But Dennis, what about </a:t>
            </a:r>
            <a:br>
              <a:rPr lang="en-US" sz="3600" i="1" dirty="0"/>
            </a:br>
            <a:r>
              <a:rPr lang="en-US" sz="3600" i="1" dirty="0"/>
              <a:t>Artificial General Intelligence (AGI)???</a:t>
            </a:r>
            <a:endParaRPr lang="nl-NL" sz="5400" i="1" dirty="0"/>
          </a:p>
        </p:txBody>
      </p:sp>
    </p:spTree>
    <p:extLst>
      <p:ext uri="{BB962C8B-B14F-4D97-AF65-F5344CB8AC3E}">
        <p14:creationId xmlns:p14="http://schemas.microsoft.com/office/powerpoint/2010/main" val="40462208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1D72A-6F1A-F72C-A6F8-BF38E9F31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A4D5A-EAD0-B305-33A6-0E3D57E01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General Intelligence (AGI)</a:t>
            </a:r>
            <a:endParaRPr lang="nl-N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5D63650-840D-9A3C-B1D9-4892B7B1F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endParaRPr lang="en-US" sz="3600" i="1" dirty="0"/>
          </a:p>
          <a:p>
            <a:pPr marL="0" indent="0" algn="ctr">
              <a:buNone/>
            </a:pPr>
            <a:r>
              <a:rPr lang="en-US" sz="3600" i="1" dirty="0"/>
              <a:t>But Dennis, what about </a:t>
            </a:r>
            <a:br>
              <a:rPr lang="en-US" sz="3600" i="1" dirty="0"/>
            </a:br>
            <a:r>
              <a:rPr lang="en-US" sz="3600" i="1" dirty="0"/>
              <a:t>Artificial General Intelligence (AGI)???</a:t>
            </a:r>
            <a:endParaRPr lang="nl-NL" sz="5400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6272BF-3A79-2A62-AC06-36D813D758F6}"/>
              </a:ext>
            </a:extLst>
          </p:cNvPr>
          <p:cNvSpPr txBox="1"/>
          <p:nvPr/>
        </p:nvSpPr>
        <p:spPr>
          <a:xfrm>
            <a:off x="914275" y="2884212"/>
            <a:ext cx="72182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Dennis: “please get me out of here, I don’t want to talk about AGI!”</a:t>
            </a:r>
            <a:endParaRPr lang="en-US" sz="32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9285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6CFDA-0CD9-5550-C96E-5378ED402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AGI: definitions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17D51-C981-CA78-1C79-2E55D5792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many definitions of AGI around nowadays as there are self-proclaimed AGI researchers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830573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C5799-34FE-CB53-80EC-207652086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61EA6-D521-3829-3DCD-341507D1A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AGI: definitions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09F8B-56B1-127A-007C-BF8A2C201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many definitions of AGI around nowadays as there are self-proclaimed AGI researchers</a:t>
            </a:r>
            <a:endParaRPr lang="nl-NL" dirty="0"/>
          </a:p>
          <a:p>
            <a:r>
              <a:rPr lang="nl-NL" dirty="0"/>
              <a:t>I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really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of </a:t>
            </a:r>
            <a:r>
              <a:rPr lang="nl-NL" dirty="0" err="1"/>
              <a:t>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791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61C12-D2AD-7661-9C0B-DFA92F2D5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D69BE-A0AC-9449-9654-1FAC35A30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decision processes (MDPs)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BCAB5C-4278-7984-7AB4-BC8216183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915" y="723642"/>
            <a:ext cx="7840169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320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ED7D2-53EA-5D4C-DD12-3C6179A08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F118-A016-0D99-8F35-DDDBE3B57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AGI: definitions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57432-CD8C-688A-3D46-0FA61425D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many definitions of AGI around nowadays as there are self-proclaimed AGI researchers</a:t>
            </a:r>
            <a:endParaRPr lang="nl-NL" dirty="0"/>
          </a:p>
          <a:p>
            <a:r>
              <a:rPr lang="nl-NL" dirty="0"/>
              <a:t>I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really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of </a:t>
            </a:r>
            <a:r>
              <a:rPr lang="nl-NL" dirty="0" err="1"/>
              <a:t>them</a:t>
            </a:r>
            <a:endParaRPr lang="en-US" dirty="0"/>
          </a:p>
          <a:p>
            <a:r>
              <a:rPr lang="en-US" dirty="0"/>
              <a:t>My informal definitions:</a:t>
            </a:r>
          </a:p>
          <a:p>
            <a:pPr marL="873125" lvl="1" indent="-514350">
              <a:buAutoNum type="arabicPeriod"/>
            </a:pPr>
            <a:r>
              <a:rPr lang="nl-NL" dirty="0"/>
              <a:t>AGI = software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autonomously</a:t>
            </a:r>
            <a:r>
              <a:rPr lang="nl-NL" dirty="0"/>
              <a:t> </a:t>
            </a:r>
            <a:r>
              <a:rPr lang="nl-NL" dirty="0" err="1"/>
              <a:t>perform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</a:t>
            </a:r>
            <a:r>
              <a:rPr lang="nl-NL" dirty="0" err="1"/>
              <a:t>arbitrary</a:t>
            </a:r>
            <a:r>
              <a:rPr lang="nl-NL" dirty="0"/>
              <a:t>, </a:t>
            </a:r>
            <a:r>
              <a:rPr lang="nl-NL" dirty="0" err="1"/>
              <a:t>self-directed</a:t>
            </a:r>
            <a:r>
              <a:rPr lang="nl-NL" dirty="0"/>
              <a:t> </a:t>
            </a:r>
            <a:r>
              <a:rPr lang="nl-NL" dirty="0" err="1"/>
              <a:t>task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412678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8EEFE-9649-B071-DEF5-E700A0885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F825B-4D94-F73A-F341-DDC10B04F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AGI: definitions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57D9E-A44F-3B4C-72C3-37F832371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many definitions of AGI around nowadays as there are self-proclaimed AGI researchers</a:t>
            </a:r>
            <a:endParaRPr lang="nl-NL" dirty="0"/>
          </a:p>
          <a:p>
            <a:r>
              <a:rPr lang="nl-NL" dirty="0"/>
              <a:t>I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really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of </a:t>
            </a:r>
            <a:r>
              <a:rPr lang="nl-NL" dirty="0" err="1"/>
              <a:t>them</a:t>
            </a:r>
            <a:endParaRPr lang="en-US" dirty="0"/>
          </a:p>
          <a:p>
            <a:r>
              <a:rPr lang="en-US" dirty="0"/>
              <a:t>My informal definitions:</a:t>
            </a:r>
          </a:p>
          <a:p>
            <a:pPr marL="873125" lvl="1" indent="-514350">
              <a:buAutoNum type="arabicPeriod"/>
            </a:pPr>
            <a:r>
              <a:rPr lang="nl-NL" dirty="0"/>
              <a:t>AGI = software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autonomously</a:t>
            </a:r>
            <a:r>
              <a:rPr lang="nl-NL" dirty="0"/>
              <a:t> </a:t>
            </a:r>
            <a:r>
              <a:rPr lang="nl-NL" dirty="0" err="1"/>
              <a:t>perform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</a:t>
            </a:r>
            <a:r>
              <a:rPr lang="nl-NL" dirty="0" err="1"/>
              <a:t>arbitrary</a:t>
            </a:r>
            <a:r>
              <a:rPr lang="nl-NL" dirty="0"/>
              <a:t>, </a:t>
            </a:r>
            <a:r>
              <a:rPr lang="nl-NL" dirty="0" err="1"/>
              <a:t>self-directed</a:t>
            </a:r>
            <a:r>
              <a:rPr lang="nl-NL" dirty="0"/>
              <a:t> </a:t>
            </a:r>
            <a:r>
              <a:rPr lang="nl-NL" dirty="0" err="1"/>
              <a:t>task</a:t>
            </a:r>
            <a:endParaRPr lang="nl-NL" dirty="0"/>
          </a:p>
          <a:p>
            <a:pPr marL="873125" lvl="1" indent="-514350">
              <a:buAutoNum type="arabicPeriod"/>
            </a:pPr>
            <a:r>
              <a:rPr lang="nl-NL" dirty="0"/>
              <a:t>AGI = human born </a:t>
            </a:r>
            <a:r>
              <a:rPr lang="nl-NL" dirty="0" err="1"/>
              <a:t>after</a:t>
            </a:r>
            <a:r>
              <a:rPr lang="nl-NL" dirty="0"/>
              <a:t> </a:t>
            </a:r>
            <a:r>
              <a:rPr lang="nl-NL" dirty="0" err="1"/>
              <a:t>artificial</a:t>
            </a:r>
            <a:r>
              <a:rPr lang="nl-NL" dirty="0"/>
              <a:t> </a:t>
            </a:r>
            <a:r>
              <a:rPr lang="nl-NL" dirty="0" err="1"/>
              <a:t>insemination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995576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E94A5-5EB7-8FCA-8952-5CD6C756E1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9DFC7-EC18-B1FB-03ED-26EA93475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scope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40878A-4AB2-E4A9-E955-4D7DFD8682C9}"/>
              </a:ext>
            </a:extLst>
          </p:cNvPr>
          <p:cNvSpPr txBox="1"/>
          <p:nvPr/>
        </p:nvSpPr>
        <p:spPr>
          <a:xfrm>
            <a:off x="487778" y="877695"/>
            <a:ext cx="8071241" cy="135421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358775" marR="0" lvl="1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AGI = software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that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can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autonomously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perform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any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arbitrary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,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self-directed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task</a:t>
            </a:r>
            <a:endParaRPr kumimoji="0" lang="nl-NL" sz="3200" b="0" i="0" u="none" strike="noStrike" kern="1200" cap="none" spc="0" normalizeH="0" baseline="0" noProof="0" dirty="0">
              <a:ln>
                <a:noFill/>
              </a:ln>
              <a:solidFill>
                <a:srgbClr val="001C3D"/>
              </a:solidFill>
              <a:effectLst/>
              <a:uLnTx/>
              <a:uFillTx/>
              <a:latin typeface="Calibri"/>
              <a:ea typeface="+mn-ea"/>
            </a:endParaRPr>
          </a:p>
          <a:p>
            <a:endParaRPr lang="nl-N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8E686B5-53AD-3B8D-0E21-9403FC316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2314096"/>
            <a:ext cx="8326799" cy="1991766"/>
          </a:xfrm>
        </p:spPr>
        <p:txBody>
          <a:bodyPr/>
          <a:lstStyle/>
          <a:p>
            <a:pPr marL="358775" lvl="1" indent="0">
              <a:buNone/>
            </a:pPr>
            <a:r>
              <a:rPr lang="en-US" dirty="0"/>
              <a:t>What we can expect an agent to do depends on:</a:t>
            </a:r>
          </a:p>
          <a:p>
            <a:pPr lvl="1"/>
            <a:r>
              <a:rPr lang="en-US" dirty="0"/>
              <a:t> </a:t>
            </a:r>
          </a:p>
          <a:p>
            <a:pPr lvl="1"/>
            <a:r>
              <a:rPr lang="en-US" dirty="0"/>
              <a:t> 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82715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FA532-06DE-1B6F-F6BF-C158E148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scope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6D99B1-8EED-CFE7-263F-A4EF335B9885}"/>
              </a:ext>
            </a:extLst>
          </p:cNvPr>
          <p:cNvSpPr txBox="1"/>
          <p:nvPr/>
        </p:nvSpPr>
        <p:spPr>
          <a:xfrm>
            <a:off x="487778" y="877695"/>
            <a:ext cx="8071241" cy="135421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358775" marR="0" lvl="1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AGI = software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that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can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autonomously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perform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any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arbitrary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,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self-directed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task</a:t>
            </a:r>
            <a:endParaRPr kumimoji="0" lang="nl-NL" sz="3200" b="0" i="0" u="none" strike="noStrike" kern="1200" cap="none" spc="0" normalizeH="0" baseline="0" noProof="0" dirty="0">
              <a:ln>
                <a:noFill/>
              </a:ln>
              <a:solidFill>
                <a:srgbClr val="001C3D"/>
              </a:solidFill>
              <a:effectLst/>
              <a:uLnTx/>
              <a:uFillTx/>
              <a:latin typeface="Calibri"/>
              <a:ea typeface="+mn-ea"/>
            </a:endParaRPr>
          </a:p>
          <a:p>
            <a:endParaRPr lang="nl-N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1184ECC-022C-FF56-59CA-531088089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2314096"/>
            <a:ext cx="8326799" cy="1991766"/>
          </a:xfrm>
        </p:spPr>
        <p:txBody>
          <a:bodyPr/>
          <a:lstStyle/>
          <a:p>
            <a:pPr marL="358775" lvl="1" indent="0">
              <a:buNone/>
            </a:pPr>
            <a:r>
              <a:rPr lang="en-US" dirty="0"/>
              <a:t>What we can expect an agent to do depends on:</a:t>
            </a:r>
          </a:p>
          <a:p>
            <a:pPr lvl="1"/>
            <a:r>
              <a:rPr lang="en-US" dirty="0"/>
              <a:t>What are its affordances?</a:t>
            </a:r>
          </a:p>
          <a:p>
            <a:pPr lvl="1"/>
            <a:r>
              <a:rPr lang="en-US" dirty="0"/>
              <a:t>What and how can it observe?</a:t>
            </a:r>
          </a:p>
          <a:p>
            <a:pPr lvl="1"/>
            <a:r>
              <a:rPr lang="en-US" dirty="0"/>
              <a:t>What environment does it live in?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248459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70888-B6A8-E691-2887-AAF62BF36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D097A-6725-AAB3-E131-73C2B1C86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scope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E3560A-42DB-FA7C-9A84-B52E016D1278}"/>
              </a:ext>
            </a:extLst>
          </p:cNvPr>
          <p:cNvSpPr txBox="1"/>
          <p:nvPr/>
        </p:nvSpPr>
        <p:spPr>
          <a:xfrm>
            <a:off x="487778" y="877695"/>
            <a:ext cx="8071241" cy="135421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358775" marR="0" lvl="1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AGI = software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that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can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autonomously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perform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any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arbitrary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,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self-directed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task</a:t>
            </a:r>
            <a:endParaRPr kumimoji="0" lang="nl-NL" sz="3200" b="0" i="0" u="none" strike="noStrike" kern="1200" cap="none" spc="0" normalizeH="0" baseline="0" noProof="0" dirty="0">
              <a:ln>
                <a:noFill/>
              </a:ln>
              <a:solidFill>
                <a:srgbClr val="001C3D"/>
              </a:solidFill>
              <a:effectLst/>
              <a:uLnTx/>
              <a:uFillTx/>
              <a:latin typeface="Calibri"/>
              <a:ea typeface="+mn-ea"/>
            </a:endParaRPr>
          </a:p>
          <a:p>
            <a:endParaRPr lang="nl-N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E78C3CD-8828-A50E-B345-6AB1E9F9A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2314096"/>
            <a:ext cx="8326799" cy="1991766"/>
          </a:xfrm>
        </p:spPr>
        <p:txBody>
          <a:bodyPr/>
          <a:lstStyle/>
          <a:p>
            <a:pPr marL="358775" lvl="1" indent="0">
              <a:buNone/>
            </a:pPr>
            <a:r>
              <a:rPr lang="en-US" dirty="0"/>
              <a:t>What we can expect an agent to do depends on:</a:t>
            </a:r>
          </a:p>
          <a:p>
            <a:pPr lvl="1"/>
            <a:r>
              <a:rPr lang="en-US" dirty="0"/>
              <a:t>What are its affordances?</a:t>
            </a:r>
          </a:p>
          <a:p>
            <a:pPr lvl="1"/>
            <a:r>
              <a:rPr lang="en-US" dirty="0"/>
              <a:t>What and how can it observe?</a:t>
            </a:r>
          </a:p>
          <a:p>
            <a:pPr lvl="1"/>
            <a:r>
              <a:rPr lang="en-US" dirty="0"/>
              <a:t>What environment does it live in?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2A003B-ECFE-33C9-27D3-925CAF60463D}"/>
              </a:ext>
            </a:extLst>
          </p:cNvPr>
          <p:cNvSpPr txBox="1"/>
          <p:nvPr/>
        </p:nvSpPr>
        <p:spPr>
          <a:xfrm>
            <a:off x="6022778" y="2808880"/>
            <a:ext cx="30394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 should define the scope within which we care about generality!</a:t>
            </a:r>
            <a:endParaRPr lang="en-US" sz="28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4292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7465D2-9AB1-BBE9-6FA8-A67B4FA97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0D9C4-1EA6-8A76-7292-F10BBDA7F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C463E-B1EA-985C-D04C-A52B3CDDA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132185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4A485D-EE33-D9F5-2485-1B8DCDDE1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9994D-2328-AACC-F2CE-D639B07E3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B5407-1EC8-FCF1-319E-9072E36AF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Digital (single computer? Network?)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78397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AD070-FA77-7C40-A8A6-3743FC6C3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EE08E-2819-FF31-E7A8-121BDD276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0A998-C9EF-DD54-6496-F8488C838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Digital (single computer? Network?)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Read text (prompts, possibly files)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55282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8D2D3-E238-095E-E106-364524E94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B2AD-1E40-832F-1759-CBE2E11E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E222C-348D-908A-8246-88466AAB0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Digital (single computer? Network?)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Read text (prompts, possibly files)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nl-NL" dirty="0"/>
              <a:t>Output </a:t>
            </a:r>
            <a:r>
              <a:rPr lang="nl-NL" dirty="0" err="1"/>
              <a:t>text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6FF7FF-BF59-797F-CA96-5C0F51FF7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551" y="1982051"/>
            <a:ext cx="3161449" cy="31614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B64416-0571-A140-489B-23E9A298B0BB}"/>
              </a:ext>
            </a:extLst>
          </p:cNvPr>
          <p:cNvSpPr txBox="1"/>
          <p:nvPr/>
        </p:nvSpPr>
        <p:spPr>
          <a:xfrm>
            <a:off x="6324175" y="1711307"/>
            <a:ext cx="281982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Source: Monty Python and the Holy Grail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35019752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6C5D6-B676-E51F-99DA-DBB96F7AE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BF080-F1D2-7E21-69AA-A2AE83099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3F58A-2D72-55CA-351E-89982C898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Digital (single computer? Network?)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Read text (prompts, possibly files)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nl-NL" dirty="0"/>
              <a:t>Output </a:t>
            </a:r>
            <a:r>
              <a:rPr lang="nl-NL" dirty="0" err="1"/>
              <a:t>text</a:t>
            </a:r>
            <a:endParaRPr lang="nl-NL" dirty="0"/>
          </a:p>
          <a:p>
            <a:pPr lvl="1"/>
            <a:r>
              <a:rPr lang="nl-NL" dirty="0"/>
              <a:t>Write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execute</a:t>
            </a:r>
            <a:r>
              <a:rPr lang="nl-NL" dirty="0"/>
              <a:t> code?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35B1B7-FA9A-F52D-77D5-722034A34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2551" y="1982051"/>
            <a:ext cx="3161449" cy="31614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B9057C-AB20-4761-1261-76F6B501E785}"/>
              </a:ext>
            </a:extLst>
          </p:cNvPr>
          <p:cNvSpPr txBox="1"/>
          <p:nvPr/>
        </p:nvSpPr>
        <p:spPr>
          <a:xfrm>
            <a:off x="6324175" y="1711307"/>
            <a:ext cx="281982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Source: Monty Python and the Holy Grail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2582171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2912B55C-4F81-7F06-E12E-70E32D588F5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5400" dirty="0">
                <a:solidFill>
                  <a:schemeClr val="tx1"/>
                </a:solidFill>
              </a:rPr>
            </a:b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i="1" dirty="0">
                <a:solidFill>
                  <a:schemeClr val="tx1"/>
                </a:solidFill>
              </a:rPr>
              <a:t>“Generality and </a:t>
            </a:r>
            <a:r>
              <a:rPr lang="en-US" sz="5400" i="1" dirty="0" err="1">
                <a:solidFill>
                  <a:schemeClr val="tx1"/>
                </a:solidFill>
              </a:rPr>
              <a:t>Generalisation</a:t>
            </a:r>
            <a:r>
              <a:rPr lang="en-US" sz="5400" i="1" dirty="0">
                <a:solidFill>
                  <a:schemeClr val="tx1"/>
                </a:solidFill>
              </a:rPr>
              <a:t> in Principle and in Practice”</a:t>
            </a:r>
          </a:p>
        </p:txBody>
      </p:sp>
    </p:spTree>
    <p:extLst>
      <p:ext uri="{BB962C8B-B14F-4D97-AF65-F5344CB8AC3E}">
        <p14:creationId xmlns:p14="http://schemas.microsoft.com/office/powerpoint/2010/main" val="19644087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29B41-BEA4-CF47-0A25-30FE8075EE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3D8E8-5468-ADFE-A5AD-23AB5EE4A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Robotics researchers are perfect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C3385-0ED2-F77D-3F98-584627271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  <p:pic>
        <p:nvPicPr>
          <p:cNvPr id="5" name="Picture 4" descr="A robotic arm on a table&#10;&#10;AI-generated content may be incorrect.">
            <a:extLst>
              <a:ext uri="{FF2B5EF4-FFF2-40B4-BE49-F238E27FC236}">
                <a16:creationId xmlns:a16="http://schemas.microsoft.com/office/drawing/2014/main" id="{1A8B4E10-0B1B-3063-A44F-B63F0F093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669" y="-601"/>
            <a:ext cx="3432830" cy="51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1001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C27A-F79A-E3FC-E1A6-8FB779CA2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E67B-56DB-44CD-C796-8CC3E3CF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Robotics researchers are perfect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3FBBF-1BB4-AE73-8378-66F1A7B9A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Physical world (or simulation)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  <p:pic>
        <p:nvPicPr>
          <p:cNvPr id="5" name="Picture 4" descr="A robotic arm on a table&#10;&#10;AI-generated content may be incorrect.">
            <a:extLst>
              <a:ext uri="{FF2B5EF4-FFF2-40B4-BE49-F238E27FC236}">
                <a16:creationId xmlns:a16="http://schemas.microsoft.com/office/drawing/2014/main" id="{CE9E6458-7682-AD75-1492-47F3CF121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669" y="-601"/>
            <a:ext cx="3432830" cy="51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9137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C02C1-3DD3-2033-B48C-FFA89DB24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291C0-119F-0239-6CC4-6EDE042A7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Robotics researchers are perfect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6233B-14C7-1E32-9D67-3F64F1E73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Physical world (or simulation)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Determined by sensors on the robot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  <p:pic>
        <p:nvPicPr>
          <p:cNvPr id="5" name="Picture 4" descr="A robotic arm on a table&#10;&#10;AI-generated content may be incorrect.">
            <a:extLst>
              <a:ext uri="{FF2B5EF4-FFF2-40B4-BE49-F238E27FC236}">
                <a16:creationId xmlns:a16="http://schemas.microsoft.com/office/drawing/2014/main" id="{672A2822-0733-AE07-63E7-1B87DB597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669" y="-601"/>
            <a:ext cx="3432830" cy="51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5935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0165B-568D-3BF8-5B41-9F627346A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0AAFF-1EFB-B814-CD1C-DED898F2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Robotics researchers are perfect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FDEB0-C389-BE38-8132-BD51FFBA2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Physical world (or simulation)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Determined by sensors on the robot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Determined by motors / actuators / </a:t>
            </a:r>
            <a:br>
              <a:rPr lang="en-US" dirty="0"/>
            </a:br>
            <a:r>
              <a:rPr lang="en-US" dirty="0"/>
              <a:t>sound emitters on the robot</a:t>
            </a:r>
            <a:endParaRPr lang="nl-NL" dirty="0"/>
          </a:p>
        </p:txBody>
      </p:sp>
      <p:pic>
        <p:nvPicPr>
          <p:cNvPr id="5" name="Picture 4" descr="A robotic arm on a table&#10;&#10;AI-generated content may be incorrect.">
            <a:extLst>
              <a:ext uri="{FF2B5EF4-FFF2-40B4-BE49-F238E27FC236}">
                <a16:creationId xmlns:a16="http://schemas.microsoft.com/office/drawing/2014/main" id="{AA779DF8-6BFD-B7DB-5CAD-9E1F00791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669" y="-601"/>
            <a:ext cx="3432830" cy="51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872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B2A61-C497-F35C-E2EC-85F035572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A2D3D0C-1B5E-EFCE-FA34-0BD9467170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Generality in Task Modelling</a:t>
            </a:r>
          </a:p>
        </p:txBody>
      </p:sp>
    </p:spTree>
    <p:extLst>
      <p:ext uri="{BB962C8B-B14F-4D97-AF65-F5344CB8AC3E}">
        <p14:creationId xmlns:p14="http://schemas.microsoft.com/office/powerpoint/2010/main" val="4285311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3F42B-4112-AF39-6DA4-389B86BB3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modelling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898A1-33F4-15E4-6DA5-2334EC821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Before we can apply AI to a task, we need to model the task</a:t>
            </a:r>
          </a:p>
          <a:p>
            <a:pPr lvl="1"/>
            <a:r>
              <a:rPr lang="en-US" dirty="0"/>
              <a:t>Build simulator</a:t>
            </a:r>
          </a:p>
          <a:p>
            <a:pPr lvl="1"/>
            <a:r>
              <a:rPr lang="en-US" dirty="0"/>
              <a:t>Design </a:t>
            </a:r>
            <a:r>
              <a:rPr lang="en-US" i="1" dirty="0"/>
              <a:t>input </a:t>
            </a:r>
            <a:r>
              <a:rPr lang="en-US" i="1" dirty="0">
                <a:sym typeface="Wingdings" panose="05000000000000000000" pitchFamily="2" charset="2"/>
              </a:rPr>
              <a:t> AI  output  do something </a:t>
            </a:r>
            <a:r>
              <a:rPr lang="en-US" dirty="0">
                <a:sym typeface="Wingdings" panose="05000000000000000000" pitchFamily="2" charset="2"/>
              </a:rPr>
              <a:t>pipeline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Define (formally) the objective / reward function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53030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82639-2D68-1361-1122-40821CB62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FC996-1886-A93C-2CC5-E25891F58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decision processes (MDPs)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38654-A93A-E692-D63C-408B87969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915" y="723642"/>
            <a:ext cx="7840169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96596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8AC9B-624E-A7C6-7804-38AEDE5D9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 collections (Reinforcement Learning)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C0E707-CC82-2076-76DD-46FAB5A69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22" y="983293"/>
            <a:ext cx="4903694" cy="15884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69B371-830D-6C45-D791-EE10E7547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22" y="2983591"/>
            <a:ext cx="8761355" cy="17235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94C04F-C714-6514-3902-45397EAE5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0857" y="789455"/>
            <a:ext cx="3098474" cy="219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117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E0F10-486B-3DE7-1340-F3EF3A91B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9CD33-3EC1-6E5D-A185-B0EB5984E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E1E996-5D1B-FE90-9599-27C810F44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541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0D51C-B5EB-7667-6FDF-5456BD6E0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21A0A-939F-F328-2E96-3568DCBB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ABF716-DAFE-4C5C-B386-05D6FCED8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61CAD0-1A73-DFEC-2F96-BD642811F600}"/>
              </a:ext>
            </a:extLst>
          </p:cNvPr>
          <p:cNvCxnSpPr>
            <a:cxnSpLocks/>
          </p:cNvCxnSpPr>
          <p:nvPr/>
        </p:nvCxnSpPr>
        <p:spPr>
          <a:xfrm>
            <a:off x="593082" y="1846729"/>
            <a:ext cx="3074894" cy="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E3D2607-E3F4-A508-3C97-F9DBAC6815C3}"/>
              </a:ext>
            </a:extLst>
          </p:cNvPr>
          <p:cNvSpPr txBox="1"/>
          <p:nvPr/>
        </p:nvSpPr>
        <p:spPr>
          <a:xfrm>
            <a:off x="4136775" y="877695"/>
            <a:ext cx="4469342" cy="830997"/>
          </a:xfrm>
          <a:prstGeom prst="rect">
            <a:avLst/>
          </a:prstGeom>
          <a:solidFill>
            <a:schemeClr val="bg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Instantiate the environment (the game / simulation / …)</a:t>
            </a:r>
          </a:p>
        </p:txBody>
      </p:sp>
    </p:spTree>
    <p:extLst>
      <p:ext uri="{BB962C8B-B14F-4D97-AF65-F5344CB8AC3E}">
        <p14:creationId xmlns:p14="http://schemas.microsoft.com/office/powerpoint/2010/main" val="1317089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AC774-EBE6-B475-79E7-DACA21B59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EEA0C9D9-D56D-2656-1D96-0636685364E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5400" dirty="0">
                <a:solidFill>
                  <a:schemeClr val="tx1"/>
                </a:solidFill>
              </a:rPr>
            </a:b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i="1" dirty="0">
                <a:solidFill>
                  <a:schemeClr val="tx1"/>
                </a:solidFill>
              </a:rPr>
              <a:t>“Generality and </a:t>
            </a:r>
            <a:r>
              <a:rPr lang="en-US" sz="5400" i="1" dirty="0" err="1">
                <a:solidFill>
                  <a:schemeClr val="tx1"/>
                </a:solidFill>
              </a:rPr>
              <a:t>Generalisation</a:t>
            </a:r>
            <a:r>
              <a:rPr lang="en-US" sz="5400" i="1" dirty="0">
                <a:solidFill>
                  <a:schemeClr val="tx1"/>
                </a:solidFill>
              </a:rPr>
              <a:t> in Principle and in Practice”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E3825C6-9394-291E-61CE-C4A784D87950}"/>
              </a:ext>
            </a:extLst>
          </p:cNvPr>
          <p:cNvSpPr/>
          <p:nvPr/>
        </p:nvSpPr>
        <p:spPr>
          <a:xfrm>
            <a:off x="230909" y="1607127"/>
            <a:ext cx="3371273" cy="964623"/>
          </a:xfrm>
          <a:prstGeom prst="ellipse">
            <a:avLst/>
          </a:prstGeom>
          <a:noFill/>
          <a:ln w="762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0072679-B3B8-D235-CC75-9AE30CD20717}"/>
              </a:ext>
            </a:extLst>
          </p:cNvPr>
          <p:cNvSpPr/>
          <p:nvPr/>
        </p:nvSpPr>
        <p:spPr>
          <a:xfrm>
            <a:off x="4687454" y="1607126"/>
            <a:ext cx="4456546" cy="964623"/>
          </a:xfrm>
          <a:prstGeom prst="ellipse">
            <a:avLst/>
          </a:prstGeom>
          <a:noFill/>
          <a:ln w="762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DEDB1B-6AD5-9AF9-F9DB-8880612BF090}"/>
              </a:ext>
            </a:extLst>
          </p:cNvPr>
          <p:cNvSpPr txBox="1"/>
          <p:nvPr/>
        </p:nvSpPr>
        <p:spPr>
          <a:xfrm>
            <a:off x="230908" y="323820"/>
            <a:ext cx="8534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What do these two words mean in the context of Artificial Intelligence?</a:t>
            </a:r>
          </a:p>
        </p:txBody>
      </p:sp>
    </p:spTree>
    <p:extLst>
      <p:ext uri="{BB962C8B-B14F-4D97-AF65-F5344CB8AC3E}">
        <p14:creationId xmlns:p14="http://schemas.microsoft.com/office/powerpoint/2010/main" val="20192896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D1E86-1176-4C0C-0B1A-48394D28A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1D206-99FC-50EE-C26E-A2D96C5B3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E92B4B-0FD2-588D-0176-EF0D63754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0BE3CE-F6E2-CCA8-B1C9-5E9950080F10}"/>
              </a:ext>
            </a:extLst>
          </p:cNvPr>
          <p:cNvCxnSpPr>
            <a:cxnSpLocks/>
          </p:cNvCxnSpPr>
          <p:nvPr/>
        </p:nvCxnSpPr>
        <p:spPr>
          <a:xfrm>
            <a:off x="1005459" y="2967317"/>
            <a:ext cx="3594847" cy="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80B0094-7828-7E6E-024B-63F73A4FB96F}"/>
              </a:ext>
            </a:extLst>
          </p:cNvPr>
          <p:cNvSpPr txBox="1"/>
          <p:nvPr/>
        </p:nvSpPr>
        <p:spPr>
          <a:xfrm>
            <a:off x="4774410" y="1621766"/>
            <a:ext cx="4226154" cy="830997"/>
          </a:xfrm>
          <a:prstGeom prst="rect">
            <a:avLst/>
          </a:prstGeom>
          <a:solidFill>
            <a:schemeClr val="bg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Select an action to execute in 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14695057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6E000-50E4-16EE-9229-69BA19CBA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00262-EDF1-AAF4-3DE1-D54287D99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C2E5B2-471C-622D-C247-158DFF42B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4992EC2-CBF4-28FA-3DFE-32BCAE52898E}"/>
              </a:ext>
            </a:extLst>
          </p:cNvPr>
          <p:cNvCxnSpPr>
            <a:cxnSpLocks/>
          </p:cNvCxnSpPr>
          <p:nvPr/>
        </p:nvCxnSpPr>
        <p:spPr>
          <a:xfrm>
            <a:off x="2000541" y="2967317"/>
            <a:ext cx="1712259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A7D9561-DEB6-C028-F38A-87CDB066A130}"/>
              </a:ext>
            </a:extLst>
          </p:cNvPr>
          <p:cNvSpPr txBox="1"/>
          <p:nvPr/>
        </p:nvSpPr>
        <p:spPr>
          <a:xfrm>
            <a:off x="4801303" y="1233214"/>
            <a:ext cx="4055825" cy="1569660"/>
          </a:xfrm>
          <a:prstGeom prst="rect">
            <a:avLst/>
          </a:prstGeom>
          <a:solidFill>
            <a:schemeClr val="bg2"/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 programmer is expected to hardcode what the action space of the environment is</a:t>
            </a:r>
          </a:p>
        </p:txBody>
      </p:sp>
    </p:spTree>
    <p:extLst>
      <p:ext uri="{BB962C8B-B14F-4D97-AF65-F5344CB8AC3E}">
        <p14:creationId xmlns:p14="http://schemas.microsoft.com/office/powerpoint/2010/main" val="16710546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ED1AF-311D-C869-5774-26222EB20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BBA7-265C-ACC7-AB7F-F86EF5574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BB7302-A1B4-FAAF-9F20-6575472EA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4C91CA-EE22-DB4F-350F-5EF646EC6B9F}"/>
              </a:ext>
            </a:extLst>
          </p:cNvPr>
          <p:cNvCxnSpPr>
            <a:cxnSpLocks/>
          </p:cNvCxnSpPr>
          <p:nvPr/>
        </p:nvCxnSpPr>
        <p:spPr>
          <a:xfrm>
            <a:off x="6500824" y="3325906"/>
            <a:ext cx="1694329" cy="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D6B625A-3F47-F3B3-369E-441E197D086C}"/>
              </a:ext>
            </a:extLst>
          </p:cNvPr>
          <p:cNvSpPr txBox="1"/>
          <p:nvPr/>
        </p:nvSpPr>
        <p:spPr>
          <a:xfrm>
            <a:off x="4774410" y="1621766"/>
            <a:ext cx="3912389" cy="830997"/>
          </a:xfrm>
          <a:prstGeom prst="rect">
            <a:avLst/>
          </a:prstGeom>
          <a:solidFill>
            <a:schemeClr val="bg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Execute action, causing transition to next state</a:t>
            </a:r>
          </a:p>
        </p:txBody>
      </p:sp>
    </p:spTree>
    <p:extLst>
      <p:ext uri="{BB962C8B-B14F-4D97-AF65-F5344CB8AC3E}">
        <p14:creationId xmlns:p14="http://schemas.microsoft.com/office/powerpoint/2010/main" val="29577052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0A01C-F61C-5AF7-D695-9E688BD82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C54CA-3150-561B-6867-53957DF9D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F82A69-1754-FE52-9CF2-787F54C12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702C61-49B6-E1E4-C384-C3A349BCD10F}"/>
              </a:ext>
            </a:extLst>
          </p:cNvPr>
          <p:cNvCxnSpPr>
            <a:cxnSpLocks/>
          </p:cNvCxnSpPr>
          <p:nvPr/>
        </p:nvCxnSpPr>
        <p:spPr>
          <a:xfrm>
            <a:off x="6500824" y="3325906"/>
            <a:ext cx="1694329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7FAE184-3BA6-28F9-3A52-25B6CEFCD05A}"/>
              </a:ext>
            </a:extLst>
          </p:cNvPr>
          <p:cNvSpPr txBox="1"/>
          <p:nvPr/>
        </p:nvSpPr>
        <p:spPr>
          <a:xfrm>
            <a:off x="4840941" y="1100181"/>
            <a:ext cx="4028931" cy="1569660"/>
          </a:xfrm>
          <a:prstGeom prst="rect">
            <a:avLst/>
          </a:prstGeom>
          <a:solidFill>
            <a:schemeClr val="bg2"/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 programmer is expected to hardcode the dynamics (rules of the game, laws of physics, …)</a:t>
            </a:r>
          </a:p>
        </p:txBody>
      </p:sp>
    </p:spTree>
    <p:extLst>
      <p:ext uri="{BB962C8B-B14F-4D97-AF65-F5344CB8AC3E}">
        <p14:creationId xmlns:p14="http://schemas.microsoft.com/office/powerpoint/2010/main" val="25118925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909FE-A216-5E4D-2EE7-1789D6FD2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D1ECB-1753-2044-3029-8E47AC632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Barriers to Widespread Use of RL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17DB1-2278-26B7-7BDE-50C2019C4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that I:</a:t>
            </a:r>
          </a:p>
          <a:p>
            <a:pPr lvl="1"/>
            <a:r>
              <a:rPr lang="nl-NL" dirty="0"/>
              <a:t>have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interesting</a:t>
            </a:r>
            <a:r>
              <a:rPr lang="nl-NL" dirty="0"/>
              <a:t> </a:t>
            </a:r>
            <a:r>
              <a:rPr lang="nl-NL" dirty="0" err="1"/>
              <a:t>sequential</a:t>
            </a:r>
            <a:r>
              <a:rPr lang="nl-NL" dirty="0"/>
              <a:t> </a:t>
            </a:r>
            <a:r>
              <a:rPr lang="nl-NL" dirty="0" err="1"/>
              <a:t>decision</a:t>
            </a:r>
            <a:r>
              <a:rPr lang="nl-NL" dirty="0"/>
              <a:t>-making </a:t>
            </a:r>
            <a:r>
              <a:rPr lang="nl-NL" dirty="0" err="1"/>
              <a:t>problem</a:t>
            </a:r>
            <a:endParaRPr lang="nl-NL" dirty="0"/>
          </a:p>
          <a:p>
            <a:pPr lvl="1"/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have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programming</a:t>
            </a:r>
            <a:r>
              <a:rPr lang="nl-NL" dirty="0"/>
              <a:t> expertise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build</a:t>
            </a:r>
            <a:r>
              <a:rPr lang="nl-NL" dirty="0"/>
              <a:t> a correct simulator</a:t>
            </a:r>
          </a:p>
        </p:txBody>
      </p:sp>
    </p:spTree>
    <p:extLst>
      <p:ext uri="{BB962C8B-B14F-4D97-AF65-F5344CB8AC3E}">
        <p14:creationId xmlns:p14="http://schemas.microsoft.com/office/powerpoint/2010/main" val="4240543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29E64-2798-2B48-1DC8-4DAE1925C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ED509-67CB-1319-8C92-1BE7F423B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Barriers to Widespread Use of RL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0642F-A2A3-1F3E-ACB2-E33B10979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that I:</a:t>
            </a:r>
          </a:p>
          <a:p>
            <a:pPr lvl="1"/>
            <a:r>
              <a:rPr lang="nl-NL" dirty="0"/>
              <a:t>have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interesting</a:t>
            </a:r>
            <a:r>
              <a:rPr lang="nl-NL" dirty="0"/>
              <a:t> </a:t>
            </a:r>
            <a:r>
              <a:rPr lang="nl-NL" dirty="0" err="1"/>
              <a:t>sequential</a:t>
            </a:r>
            <a:r>
              <a:rPr lang="nl-NL" dirty="0"/>
              <a:t> </a:t>
            </a:r>
            <a:r>
              <a:rPr lang="nl-NL" dirty="0" err="1"/>
              <a:t>decision</a:t>
            </a:r>
            <a:r>
              <a:rPr lang="nl-NL" dirty="0"/>
              <a:t>-making </a:t>
            </a:r>
            <a:r>
              <a:rPr lang="nl-NL" dirty="0" err="1"/>
              <a:t>problem</a:t>
            </a:r>
            <a:endParaRPr lang="nl-NL" dirty="0"/>
          </a:p>
          <a:p>
            <a:pPr lvl="1"/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have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programming</a:t>
            </a:r>
            <a:r>
              <a:rPr lang="nl-NL" dirty="0"/>
              <a:t> expertise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build</a:t>
            </a:r>
            <a:r>
              <a:rPr lang="nl-NL" dirty="0"/>
              <a:t> a correct simulator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2D4FD6-62F0-ABE3-EE97-9A9C25B3F6CB}"/>
              </a:ext>
            </a:extLst>
          </p:cNvPr>
          <p:cNvSpPr txBox="1"/>
          <p:nvPr/>
        </p:nvSpPr>
        <p:spPr>
          <a:xfrm>
            <a:off x="4241845" y="3213302"/>
            <a:ext cx="3987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 can’t use RL to train a policy for my problem 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  <a:sym typeface="Wingdings" panose="05000000000000000000" pitchFamily="2" charset="2"/>
              </a:rPr>
              <a:t></a:t>
            </a:r>
            <a:endParaRPr lang="en-US" sz="2400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98041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3A282-CED0-5AA3-9965-DB5B20991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2F9D6-5EE7-2D78-CB6B-4882DD52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Barriers to Widespread Use of RL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0AD8B-BD3C-CCA9-0423-38AD00FCD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that I:</a:t>
            </a:r>
          </a:p>
          <a:p>
            <a:pPr lvl="1"/>
            <a:r>
              <a:rPr lang="nl-NL" i="1" dirty="0"/>
              <a:t>do</a:t>
            </a:r>
            <a:r>
              <a:rPr lang="nl-NL" dirty="0"/>
              <a:t> have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necessary</a:t>
            </a:r>
            <a:r>
              <a:rPr lang="nl-NL" dirty="0"/>
              <a:t> engineering expertise</a:t>
            </a:r>
          </a:p>
          <a:p>
            <a:pPr lvl="1"/>
            <a:r>
              <a:rPr lang="nl-NL" dirty="0"/>
              <a:t>have a </a:t>
            </a:r>
            <a:r>
              <a:rPr lang="nl-NL" dirty="0" err="1"/>
              <a:t>very</a:t>
            </a:r>
            <a:r>
              <a:rPr lang="nl-NL" dirty="0"/>
              <a:t> large </a:t>
            </a:r>
            <a:r>
              <a:rPr lang="nl-NL" dirty="0" err="1"/>
              <a:t>number</a:t>
            </a:r>
            <a:r>
              <a:rPr lang="nl-NL" dirty="0"/>
              <a:t> of </a:t>
            </a:r>
            <a:r>
              <a:rPr lang="nl-NL" dirty="0" err="1"/>
              <a:t>problems</a:t>
            </a:r>
            <a:r>
              <a:rPr lang="nl-NL" dirty="0"/>
              <a:t> of interest</a:t>
            </a:r>
          </a:p>
          <a:p>
            <a:pPr lvl="2"/>
            <a:r>
              <a:rPr lang="nl-NL" dirty="0"/>
              <a:t>e.g., I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&gt;1000 board games </a:t>
            </a:r>
            <a:r>
              <a:rPr lang="nl-NL" dirty="0" err="1"/>
              <a:t>played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humanity</a:t>
            </a:r>
            <a:r>
              <a:rPr lang="nl-NL" dirty="0"/>
              <a:t> </a:t>
            </a:r>
            <a:r>
              <a:rPr lang="nl-NL" dirty="0" err="1"/>
              <a:t>throughout</a:t>
            </a:r>
            <a:r>
              <a:rPr lang="nl-NL" dirty="0"/>
              <a:t> </a:t>
            </a:r>
            <a:r>
              <a:rPr lang="nl-NL" dirty="0" err="1"/>
              <a:t>history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9950452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3EA969-9711-1986-330C-B40302FC2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D00C7-5ADB-602E-EAE4-CB7AA9865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Barriers to Widespread Use of RL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D7F7C-FCF8-D8EE-2235-CA923D72C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that I:</a:t>
            </a:r>
          </a:p>
          <a:p>
            <a:pPr lvl="1"/>
            <a:r>
              <a:rPr lang="nl-NL" i="1" dirty="0"/>
              <a:t>do</a:t>
            </a:r>
            <a:r>
              <a:rPr lang="nl-NL" dirty="0"/>
              <a:t> have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necessary</a:t>
            </a:r>
            <a:r>
              <a:rPr lang="nl-NL" dirty="0"/>
              <a:t> engineering expertise</a:t>
            </a:r>
          </a:p>
          <a:p>
            <a:pPr lvl="1"/>
            <a:r>
              <a:rPr lang="nl-NL" dirty="0"/>
              <a:t>have a </a:t>
            </a:r>
            <a:r>
              <a:rPr lang="nl-NL" dirty="0" err="1"/>
              <a:t>very</a:t>
            </a:r>
            <a:r>
              <a:rPr lang="nl-NL" dirty="0"/>
              <a:t> large </a:t>
            </a:r>
            <a:r>
              <a:rPr lang="nl-NL" dirty="0" err="1"/>
              <a:t>number</a:t>
            </a:r>
            <a:r>
              <a:rPr lang="nl-NL" dirty="0"/>
              <a:t> of </a:t>
            </a:r>
            <a:r>
              <a:rPr lang="nl-NL" dirty="0" err="1"/>
              <a:t>problems</a:t>
            </a:r>
            <a:r>
              <a:rPr lang="nl-NL" dirty="0"/>
              <a:t> of interest</a:t>
            </a:r>
          </a:p>
          <a:p>
            <a:pPr lvl="2"/>
            <a:r>
              <a:rPr lang="nl-NL" dirty="0"/>
              <a:t>e.g., I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&gt;1000 board games </a:t>
            </a:r>
            <a:r>
              <a:rPr lang="nl-NL" dirty="0" err="1"/>
              <a:t>played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humanity</a:t>
            </a:r>
            <a:r>
              <a:rPr lang="nl-NL" dirty="0"/>
              <a:t> </a:t>
            </a:r>
            <a:r>
              <a:rPr lang="nl-NL" dirty="0" err="1"/>
              <a:t>throughout</a:t>
            </a:r>
            <a:r>
              <a:rPr lang="nl-NL" dirty="0"/>
              <a:t> </a:t>
            </a:r>
            <a:r>
              <a:rPr lang="nl-NL" dirty="0" err="1"/>
              <a:t>history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0F6FDA-F37D-48B8-08B3-F65AE45D1332}"/>
              </a:ext>
            </a:extLst>
          </p:cNvPr>
          <p:cNvSpPr txBox="1"/>
          <p:nvPr/>
        </p:nvSpPr>
        <p:spPr>
          <a:xfrm>
            <a:off x="3757746" y="3383776"/>
            <a:ext cx="246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Same problem!</a:t>
            </a:r>
          </a:p>
        </p:txBody>
      </p:sp>
    </p:spTree>
    <p:extLst>
      <p:ext uri="{BB962C8B-B14F-4D97-AF65-F5344CB8AC3E}">
        <p14:creationId xmlns:p14="http://schemas.microsoft.com/office/powerpoint/2010/main" val="42151031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1ACED-2021-A703-E4B9-195CE303E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6B12D5-4B43-2A10-CFD7-A13647A6B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56" y="236963"/>
            <a:ext cx="7810687" cy="438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4047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E3CB3-7250-02F9-7494-7BF28D635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7EA46-8541-C37E-7440-684D32662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Ludii’s</a:t>
            </a:r>
            <a:r>
              <a:rPr lang="en-US" dirty="0"/>
              <a:t> Game Description Language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56A20C-F20A-6171-1348-CAAE1229E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579" y="849365"/>
            <a:ext cx="3843220" cy="38173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F89F81-BCC6-652A-668B-39FA428CF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99" y="963345"/>
            <a:ext cx="4481059" cy="337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99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DF135-A9CC-BC2F-F541-E9E2A8BBF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8D24DC20-21C1-0478-47FB-430443F311C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5400" dirty="0">
                <a:solidFill>
                  <a:schemeClr val="tx1"/>
                </a:solidFill>
              </a:rPr>
            </a:b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i="1" dirty="0">
                <a:solidFill>
                  <a:schemeClr val="tx1"/>
                </a:solidFill>
              </a:rPr>
              <a:t>“Generality and </a:t>
            </a:r>
            <a:r>
              <a:rPr lang="en-US" sz="5400" i="1" dirty="0" err="1">
                <a:solidFill>
                  <a:schemeClr val="tx1"/>
                </a:solidFill>
              </a:rPr>
              <a:t>Generalisation</a:t>
            </a:r>
            <a:r>
              <a:rPr lang="en-US" sz="5400" i="1" dirty="0">
                <a:solidFill>
                  <a:schemeClr val="tx1"/>
                </a:solidFill>
              </a:rPr>
              <a:t> in Principle and in Practice”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EAA8882-C459-D461-7DD3-7F90B499794B}"/>
              </a:ext>
            </a:extLst>
          </p:cNvPr>
          <p:cNvSpPr/>
          <p:nvPr/>
        </p:nvSpPr>
        <p:spPr>
          <a:xfrm>
            <a:off x="1200727" y="2281382"/>
            <a:ext cx="7453746" cy="1265382"/>
          </a:xfrm>
          <a:prstGeom prst="ellipse">
            <a:avLst/>
          </a:prstGeom>
          <a:noFill/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E3C381-5B09-6B2A-1BB1-FAC617E7A14C}"/>
              </a:ext>
            </a:extLst>
          </p:cNvPr>
          <p:cNvSpPr txBox="1"/>
          <p:nvPr/>
        </p:nvSpPr>
        <p:spPr>
          <a:xfrm>
            <a:off x="471053" y="3584257"/>
            <a:ext cx="8534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There are differences between theory and practice…</a:t>
            </a:r>
          </a:p>
        </p:txBody>
      </p:sp>
    </p:spTree>
    <p:extLst>
      <p:ext uri="{BB962C8B-B14F-4D97-AF65-F5344CB8AC3E}">
        <p14:creationId xmlns:p14="http://schemas.microsoft.com/office/powerpoint/2010/main" val="4697597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30E0A0-FFA7-69E5-0D0C-23285D499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E0E7699-BA33-FB27-1CAC-2DB436DBA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705" y="427901"/>
            <a:ext cx="3362794" cy="37533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3B3095-EB52-8DFC-8F05-D30A9014C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Descriptions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B5BB68-B670-FD9D-222E-A6E08728C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1874409"/>
            <a:ext cx="3475297" cy="174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95830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00598-A393-E4E3-8797-B363DE5EA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6AA948-CD4C-BF76-C001-77630392D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705" y="427901"/>
            <a:ext cx="3362794" cy="37533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E9699B-85C7-B56E-35D0-C606AB86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Descriptions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0236FF-A89C-0C25-FA74-AFE0F6D90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1874409"/>
            <a:ext cx="3475297" cy="17488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2940AD-5461-9BBA-C20A-84F4EA085DB7}"/>
              </a:ext>
            </a:extLst>
          </p:cNvPr>
          <p:cNvSpPr txBox="1"/>
          <p:nvPr/>
        </p:nvSpPr>
        <p:spPr>
          <a:xfrm>
            <a:off x="4667300" y="914386"/>
            <a:ext cx="2033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What I want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646EF8-F8EB-AF2E-9C1C-D0B6B667A177}"/>
              </a:ext>
            </a:extLst>
          </p:cNvPr>
          <p:cNvSpPr txBox="1"/>
          <p:nvPr/>
        </p:nvSpPr>
        <p:spPr>
          <a:xfrm>
            <a:off x="229809" y="4010379"/>
            <a:ext cx="3735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Established methodology</a:t>
            </a:r>
          </a:p>
        </p:txBody>
      </p:sp>
    </p:spTree>
    <p:extLst>
      <p:ext uri="{BB962C8B-B14F-4D97-AF65-F5344CB8AC3E}">
        <p14:creationId xmlns:p14="http://schemas.microsoft.com/office/powerpoint/2010/main" val="209701992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E1C27-E45B-040C-C381-96A31F14A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70AF16-B02F-0085-F600-66BEB20BA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73" y="836798"/>
            <a:ext cx="3362794" cy="37533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9E34CC-7DE1-3DBF-547F-EE3307664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529" y="594195"/>
            <a:ext cx="4433270" cy="4065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2F3618-D155-0B6B-8B06-E88A19147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Descriptions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E688B2-E4C2-750E-CCF4-5D218AEE666B}"/>
              </a:ext>
            </a:extLst>
          </p:cNvPr>
          <p:cNvCxnSpPr/>
          <p:nvPr/>
        </p:nvCxnSpPr>
        <p:spPr>
          <a:xfrm>
            <a:off x="3553943" y="2969023"/>
            <a:ext cx="699586" cy="1173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BA6EA35-5128-8768-0FC4-7547472CA792}"/>
              </a:ext>
            </a:extLst>
          </p:cNvPr>
          <p:cNvCxnSpPr/>
          <p:nvPr/>
        </p:nvCxnSpPr>
        <p:spPr>
          <a:xfrm flipV="1">
            <a:off x="3638567" y="594195"/>
            <a:ext cx="2003318" cy="283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3567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A4A07-A326-74D2-AF58-7704744EE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generality: principle vs practice</a:t>
            </a:r>
            <a:endParaRPr lang="nl-NL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54C0566-2E5E-9241-48EA-F34EC77DEC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13043"/>
              </p:ext>
            </p:extLst>
          </p:nvPr>
        </p:nvGraphicFramePr>
        <p:xfrm>
          <a:off x="359998" y="949626"/>
          <a:ext cx="8326800" cy="293116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4163400">
                  <a:extLst>
                    <a:ext uri="{9D8B030D-6E8A-4147-A177-3AD203B41FA5}">
                      <a16:colId xmlns:a16="http://schemas.microsoft.com/office/drawing/2014/main" val="2731027104"/>
                    </a:ext>
                  </a:extLst>
                </a:gridCol>
                <a:gridCol w="4163400">
                  <a:extLst>
                    <a:ext uri="{9D8B030D-6E8A-4147-A177-3AD203B41FA5}">
                      <a16:colId xmlns:a16="http://schemas.microsoft.com/office/drawing/2014/main" val="4018279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Defining tasks in general-purpose programming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Defining tasks in a user-friendly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1877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Only programmers can add new tasks.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Non-programmers can add new tasks.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623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Even programmers are limited in how many new tasks they can add.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Experienced users can add lots of new tasks.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148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Can </a:t>
                      </a:r>
                      <a:r>
                        <a:rPr lang="en-US" sz="1800" dirty="0" err="1"/>
                        <a:t>optimise</a:t>
                      </a:r>
                      <a:r>
                        <a:rPr lang="en-US" sz="1800" dirty="0"/>
                        <a:t> for efficiency (CPU time,  memory).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Likely loss in performance.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4870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In principle, we can program any task we want.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Can only define tasks that are supported by language of choice.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468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680621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99411-C1A0-D701-DA54-7283F43B9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3E4F20F-02F5-C8FD-42A0-C98121182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 err="1"/>
              <a:t>Generalisation</a:t>
            </a:r>
            <a:r>
              <a:rPr lang="en-US" dirty="0"/>
              <a:t> in AI</a:t>
            </a:r>
          </a:p>
        </p:txBody>
      </p:sp>
    </p:spTree>
    <p:extLst>
      <p:ext uri="{BB962C8B-B14F-4D97-AF65-F5344CB8AC3E}">
        <p14:creationId xmlns:p14="http://schemas.microsoft.com/office/powerpoint/2010/main" val="174920233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E8A93-EDFD-8A81-5D6A-DE39EC4C8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7EB7-A1C7-FF1B-455F-3BCAB453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</a:t>
            </a:r>
            <a:r>
              <a:rPr lang="en-US" dirty="0" err="1"/>
              <a:t>Generalisation</a:t>
            </a:r>
            <a:r>
              <a:rPr lang="en-US" dirty="0"/>
              <a:t>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F22F2-125F-A5C1-B548-E577AB6CB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972000"/>
            <a:ext cx="8089259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Generalisation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effectively</a:t>
            </a:r>
            <a:r>
              <a:rPr lang="nl-NL" sz="4400" i="1" dirty="0"/>
              <a:t> </a:t>
            </a:r>
            <a:r>
              <a:rPr lang="nl-NL" sz="4400" i="1" dirty="0" err="1"/>
              <a:t>generalise</a:t>
            </a:r>
            <a:r>
              <a:rPr lang="nl-NL" sz="4400" i="1" dirty="0"/>
              <a:t> </a:t>
            </a:r>
            <a:r>
              <a:rPr lang="nl-NL" sz="4400" i="1" dirty="0" err="1"/>
              <a:t>from</a:t>
            </a:r>
            <a:r>
              <a:rPr lang="nl-NL" sz="4400" i="1" dirty="0"/>
              <a:t> </a:t>
            </a:r>
            <a:r>
              <a:rPr lang="nl-NL" sz="4400" i="1" dirty="0" err="1"/>
              <a:t>observed</a:t>
            </a:r>
            <a:r>
              <a:rPr lang="nl-NL" sz="4400" i="1" dirty="0"/>
              <a:t> </a:t>
            </a:r>
            <a:r>
              <a:rPr lang="nl-NL" sz="4400" i="1" dirty="0" err="1"/>
              <a:t>situations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unseen</a:t>
            </a:r>
            <a:r>
              <a:rPr lang="nl-NL" sz="4400" i="1" dirty="0"/>
              <a:t> </a:t>
            </a:r>
            <a:r>
              <a:rPr lang="nl-NL" sz="4400" i="1" dirty="0" err="1"/>
              <a:t>ones</a:t>
            </a:r>
            <a:r>
              <a:rPr lang="nl-NL" sz="44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4268099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E801E-728A-9EDA-F9F7-1E731FD34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32E6C-9326-9F4B-0985-3050F816F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</a:t>
            </a:r>
            <a:r>
              <a:rPr lang="en-US" dirty="0" err="1"/>
              <a:t>Generalisation</a:t>
            </a:r>
            <a:r>
              <a:rPr lang="en-US" dirty="0"/>
              <a:t>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B17BE-E300-76E8-CE70-CFC67E736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972000"/>
            <a:ext cx="8089259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Generalisation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effectively</a:t>
            </a:r>
            <a:r>
              <a:rPr lang="nl-NL" sz="4400" i="1" dirty="0"/>
              <a:t> </a:t>
            </a:r>
            <a:r>
              <a:rPr lang="nl-NL" sz="4400" i="1" dirty="0" err="1"/>
              <a:t>generalise</a:t>
            </a:r>
            <a:r>
              <a:rPr lang="nl-NL" sz="4400" i="1" dirty="0"/>
              <a:t> </a:t>
            </a:r>
            <a:r>
              <a:rPr lang="nl-NL" sz="4400" i="1" dirty="0" err="1"/>
              <a:t>from</a:t>
            </a:r>
            <a:r>
              <a:rPr lang="nl-NL" sz="4400" i="1" dirty="0"/>
              <a:t> </a:t>
            </a:r>
            <a:r>
              <a:rPr lang="nl-NL" sz="4400" i="1" dirty="0" err="1"/>
              <a:t>observed</a:t>
            </a:r>
            <a:r>
              <a:rPr lang="nl-NL" sz="4400" i="1" dirty="0"/>
              <a:t> </a:t>
            </a:r>
            <a:r>
              <a:rPr lang="nl-NL" sz="4400" i="1" dirty="0" err="1"/>
              <a:t>situations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unseen</a:t>
            </a:r>
            <a:r>
              <a:rPr lang="nl-NL" sz="4400" i="1" dirty="0"/>
              <a:t> </a:t>
            </a:r>
            <a:r>
              <a:rPr lang="nl-NL" sz="4400" i="1" dirty="0" err="1"/>
              <a:t>ones</a:t>
            </a:r>
            <a:r>
              <a:rPr lang="nl-NL" sz="4400" i="1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D473A9-FBCB-A60C-E989-E1DE2CC5512E}"/>
              </a:ext>
            </a:extLst>
          </p:cNvPr>
          <p:cNvSpPr txBox="1"/>
          <p:nvPr/>
        </p:nvSpPr>
        <p:spPr>
          <a:xfrm>
            <a:off x="838843" y="3632891"/>
            <a:ext cx="68186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is usually (always?) in a Machine Learning context</a:t>
            </a:r>
            <a:endParaRPr lang="en-US" sz="32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6770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6E729-918E-165C-FF26-9D5CAAFB1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Generalisation</a:t>
            </a:r>
            <a:r>
              <a:rPr lang="en-US" dirty="0"/>
              <a:t> with respect to transformations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CEFAC7-DB2F-D453-45FD-B91D2142E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752" y="1415331"/>
            <a:ext cx="1919495" cy="25593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E9C2F0-28A6-6B00-1A50-B891E3021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407381"/>
            <a:ext cx="1919495" cy="25593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125454B-5988-9C40-33DF-47360B8A5EA2}"/>
              </a:ext>
            </a:extLst>
          </p:cNvPr>
          <p:cNvSpPr/>
          <p:nvPr/>
        </p:nvSpPr>
        <p:spPr>
          <a:xfrm>
            <a:off x="360001" y="1407382"/>
            <a:ext cx="3870094" cy="255932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99C767-4E0E-28B4-2760-65685F1E6A39}"/>
              </a:ext>
            </a:extLst>
          </p:cNvPr>
          <p:cNvSpPr/>
          <p:nvPr/>
        </p:nvSpPr>
        <p:spPr>
          <a:xfrm>
            <a:off x="4816705" y="1415331"/>
            <a:ext cx="3870094" cy="255137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768EEC-1192-F4D7-2C76-0A368E4C57B3}"/>
              </a:ext>
            </a:extLst>
          </p:cNvPr>
          <p:cNvSpPr txBox="1"/>
          <p:nvPr/>
        </p:nvSpPr>
        <p:spPr>
          <a:xfrm>
            <a:off x="360000" y="962108"/>
            <a:ext cx="3870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906DEB-8877-031B-57AA-EDFA1B5EF227}"/>
              </a:ext>
            </a:extLst>
          </p:cNvPr>
          <p:cNvSpPr txBox="1"/>
          <p:nvPr/>
        </p:nvSpPr>
        <p:spPr>
          <a:xfrm>
            <a:off x="4816705" y="962108"/>
            <a:ext cx="3870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E58536-8BEA-B308-1D69-B53E3710811A}"/>
              </a:ext>
            </a:extLst>
          </p:cNvPr>
          <p:cNvSpPr txBox="1"/>
          <p:nvPr/>
        </p:nvSpPr>
        <p:spPr>
          <a:xfrm>
            <a:off x="360000" y="3996481"/>
            <a:ext cx="8326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 cat looks like a cat, regardless of whether it is in the left or right part of an image</a:t>
            </a:r>
          </a:p>
        </p:txBody>
      </p:sp>
    </p:spTree>
    <p:extLst>
      <p:ext uri="{BB962C8B-B14F-4D97-AF65-F5344CB8AC3E}">
        <p14:creationId xmlns:p14="http://schemas.microsoft.com/office/powerpoint/2010/main" val="307095360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3B22B-2DA7-0045-CACC-D6B2E4FCA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Generalisation</a:t>
            </a:r>
            <a:r>
              <a:rPr lang="en-US" dirty="0"/>
              <a:t> with respect to transformations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CEC1-7FC6-BA1A-29CC-E2C4B4AB9967}"/>
              </a:ext>
            </a:extLst>
          </p:cNvPr>
          <p:cNvSpPr txBox="1"/>
          <p:nvPr/>
        </p:nvSpPr>
        <p:spPr>
          <a:xfrm>
            <a:off x="359998" y="3578972"/>
            <a:ext cx="83267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intuition does not only hold for complete objects such as cats, but also smaller patterns such as faces, ears, noses, circles, edges, curves, lines, and so 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257D29-2CE4-B9AE-1586-0A8996D14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962110"/>
            <a:ext cx="1505029" cy="17568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12DD78-FA5F-F103-49D0-D56C31E4B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29" y="1764627"/>
            <a:ext cx="1505029" cy="17568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678A25-B84C-D2FE-4AF9-004084E69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684" y="1114510"/>
            <a:ext cx="1505029" cy="17568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6FCACA-3895-8470-5528-7071D64B4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134" y="1671102"/>
            <a:ext cx="1505029" cy="17568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05BDAB-6772-2792-E69C-B3AD1750C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389" y="1201974"/>
            <a:ext cx="1505029" cy="175680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1EE6ACF-6F1B-4D88-CB06-EC2F7D5F07D7}"/>
              </a:ext>
            </a:extLst>
          </p:cNvPr>
          <p:cNvSpPr/>
          <p:nvPr/>
        </p:nvSpPr>
        <p:spPr>
          <a:xfrm>
            <a:off x="359999" y="962110"/>
            <a:ext cx="8326799" cy="255932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5826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327E-C352-43FC-8BF2-71956A7B1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Generalising</a:t>
            </a:r>
            <a:r>
              <a:rPr lang="en-US" dirty="0"/>
              <a:t> to different video game levels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635E6F-F991-9235-8EC8-E2AD57410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907" y="877695"/>
            <a:ext cx="6944983" cy="367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402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Generality in AI</a:t>
            </a:r>
          </a:p>
        </p:txBody>
      </p:sp>
    </p:spTree>
    <p:extLst>
      <p:ext uri="{BB962C8B-B14F-4D97-AF65-F5344CB8AC3E}">
        <p14:creationId xmlns:p14="http://schemas.microsoft.com/office/powerpoint/2010/main" val="195936645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6EC43-3E44-9ADC-C265-5051B519A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727A-5523-F9BB-2501-AD56F828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Generalising</a:t>
            </a:r>
            <a:r>
              <a:rPr lang="en-US" dirty="0"/>
              <a:t> from simulation to reality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B7B400-99C8-263B-B74F-CA4EF4E88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99" y="944105"/>
            <a:ext cx="4168000" cy="363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39477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9A53-A317-8890-1AF3-A42093D78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Generalising</a:t>
            </a:r>
            <a:r>
              <a:rPr lang="en-US" dirty="0"/>
              <a:t> from simulation to reality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354DC8-AA75-29D8-A95C-0C1AAFE83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99" y="944105"/>
            <a:ext cx="4168000" cy="36329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2A39D7-4058-BA6E-0133-729E453E1EF5}"/>
              </a:ext>
            </a:extLst>
          </p:cNvPr>
          <p:cNvSpPr txBox="1"/>
          <p:nvPr/>
        </p:nvSpPr>
        <p:spPr>
          <a:xfrm>
            <a:off x="5102762" y="1160444"/>
            <a:ext cx="36858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In this case, we hope that we don’t need to </a:t>
            </a:r>
            <a:r>
              <a:rPr lang="en-US" sz="2400" dirty="0" err="1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generalise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much: if simulator is perfect, no need! </a:t>
            </a: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But, usually, it’s not perfect 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  <a:sym typeface="Wingdings" panose="05000000000000000000" pitchFamily="2" charset="2"/>
              </a:rPr>
              <a:t></a:t>
            </a:r>
            <a:endParaRPr lang="en-US" sz="2400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72880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C3198-55EF-7B55-62DF-3A14A977A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Generalising</a:t>
            </a:r>
            <a:r>
              <a:rPr lang="en-US" dirty="0"/>
              <a:t> strategies between board games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4513AB-6191-2D88-9E6F-E1F3D9BC0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947" y="877695"/>
            <a:ext cx="6806903" cy="382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69404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685BD-A448-1293-B257-A58781DE5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Humans also </a:t>
            </a:r>
            <a:r>
              <a:rPr lang="en-US" dirty="0" err="1"/>
              <a:t>generalise</a:t>
            </a:r>
            <a:r>
              <a:rPr lang="en-US" dirty="0"/>
              <a:t>… a lot</a:t>
            </a:r>
            <a:endParaRPr lang="nl-NL" dirty="0"/>
          </a:p>
        </p:txBody>
      </p:sp>
      <p:pic>
        <p:nvPicPr>
          <p:cNvPr id="5" name="Picture 4" descr="A close-up of a moon surface&#10;&#10;AI-generated content may be incorrect.">
            <a:extLst>
              <a:ext uri="{FF2B5EF4-FFF2-40B4-BE49-F238E27FC236}">
                <a16:creationId xmlns:a16="http://schemas.microsoft.com/office/drawing/2014/main" id="{E1151743-1FEE-1458-10B2-50804451B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429"/>
            <a:ext cx="4598366" cy="33886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F2A18F-9E9B-DCA2-7F38-17CB8F4A553C}"/>
              </a:ext>
            </a:extLst>
          </p:cNvPr>
          <p:cNvSpPr txBox="1"/>
          <p:nvPr/>
        </p:nvSpPr>
        <p:spPr>
          <a:xfrm>
            <a:off x="360000" y="4277434"/>
            <a:ext cx="459836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Source: NASA</a:t>
            </a:r>
            <a:endParaRPr lang="nl-NL" sz="1200" dirty="0"/>
          </a:p>
        </p:txBody>
      </p:sp>
      <p:pic>
        <p:nvPicPr>
          <p:cNvPr id="8" name="Picture 7" descr="A close up of a cell&#10;&#10;AI-generated content may be incorrect.">
            <a:extLst>
              <a:ext uri="{FF2B5EF4-FFF2-40B4-BE49-F238E27FC236}">
                <a16:creationId xmlns:a16="http://schemas.microsoft.com/office/drawing/2014/main" id="{B4DD591F-453C-30D6-1FC3-FD1D41D55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366" y="877429"/>
            <a:ext cx="3828347" cy="25809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BE5136-16A1-3504-4AFE-1A36727A0908}"/>
              </a:ext>
            </a:extLst>
          </p:cNvPr>
          <p:cNvSpPr txBox="1"/>
          <p:nvPr/>
        </p:nvSpPr>
        <p:spPr>
          <a:xfrm>
            <a:off x="4958366" y="3469736"/>
            <a:ext cx="3843672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Cross-section of an </a:t>
            </a:r>
            <a:r>
              <a:rPr lang="en-US" sz="1200" i="1" dirty="0"/>
              <a:t>Ascaris</a:t>
            </a:r>
            <a:r>
              <a:rPr lang="en-US" sz="1200" dirty="0"/>
              <a:t> worm (source: Wikipedia)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206217656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C5CB8-F112-333B-D353-A6F8FE478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Humans also </a:t>
            </a:r>
            <a:r>
              <a:rPr lang="en-US" dirty="0" err="1"/>
              <a:t>generalise</a:t>
            </a:r>
            <a:r>
              <a:rPr lang="en-US" dirty="0"/>
              <a:t>… a lot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5BC30-D30A-2E26-387F-21A94EA7B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Drawing conclusions too quickly based on too few / the wrong features: </a:t>
            </a:r>
            <a:r>
              <a:rPr lang="en-US" dirty="0" err="1"/>
              <a:t>generalisation</a:t>
            </a:r>
            <a:r>
              <a:rPr lang="en-US" dirty="0"/>
              <a:t> gone wrong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910923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24080F-BE0E-21D4-B35C-C1D7C4A26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5F031-61F3-6822-B47E-D182B6E6D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Humans also </a:t>
            </a:r>
            <a:r>
              <a:rPr lang="en-US" dirty="0" err="1"/>
              <a:t>generalise</a:t>
            </a:r>
            <a:r>
              <a:rPr lang="en-US" dirty="0"/>
              <a:t>… a lot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0284B-B3ED-3856-633F-2923E037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Drawing conclusions too quickly based on too few / the wrong features: </a:t>
            </a:r>
            <a:r>
              <a:rPr lang="en-US" dirty="0" err="1"/>
              <a:t>generalisation</a:t>
            </a:r>
            <a:r>
              <a:rPr lang="en-US" dirty="0"/>
              <a:t> gone wrong</a:t>
            </a:r>
          </a:p>
          <a:p>
            <a:pPr lvl="1"/>
            <a:r>
              <a:rPr lang="en-US" dirty="0"/>
              <a:t>Racism</a:t>
            </a:r>
          </a:p>
          <a:p>
            <a:pPr lvl="1"/>
            <a:r>
              <a:rPr lang="en-US" dirty="0"/>
              <a:t>Sexism</a:t>
            </a:r>
          </a:p>
          <a:p>
            <a:pPr lvl="1"/>
            <a:r>
              <a:rPr lang="en-US" dirty="0"/>
              <a:t>Classism</a:t>
            </a:r>
          </a:p>
          <a:p>
            <a:pPr lvl="1"/>
            <a:r>
              <a:rPr lang="en-US" dirty="0"/>
              <a:t>Ageism</a:t>
            </a:r>
          </a:p>
          <a:p>
            <a:pPr lvl="1"/>
            <a:r>
              <a:rPr lang="en-US" dirty="0"/>
              <a:t>…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2761830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B962E-FC76-6975-9160-F5CC4BAB5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DB88-7FE3-CFD3-CC0A-C38E71D7A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Humans also </a:t>
            </a:r>
            <a:r>
              <a:rPr lang="en-US" dirty="0" err="1"/>
              <a:t>generalise</a:t>
            </a:r>
            <a:r>
              <a:rPr lang="en-US" dirty="0"/>
              <a:t>… a lot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B4D2A-4112-9F36-D81A-6114AA383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Drawing conclusions too quickly based on too few / the wrong features: </a:t>
            </a:r>
            <a:r>
              <a:rPr lang="en-US" dirty="0" err="1"/>
              <a:t>generalisation</a:t>
            </a:r>
            <a:r>
              <a:rPr lang="en-US" dirty="0"/>
              <a:t> gone wrong</a:t>
            </a:r>
          </a:p>
          <a:p>
            <a:pPr lvl="1"/>
            <a:r>
              <a:rPr lang="en-US" dirty="0"/>
              <a:t>Racism</a:t>
            </a:r>
          </a:p>
          <a:p>
            <a:pPr lvl="1"/>
            <a:r>
              <a:rPr lang="en-US" dirty="0"/>
              <a:t>Sexism</a:t>
            </a:r>
          </a:p>
          <a:p>
            <a:pPr lvl="1"/>
            <a:r>
              <a:rPr lang="en-US" dirty="0"/>
              <a:t>Classism</a:t>
            </a:r>
          </a:p>
          <a:p>
            <a:pPr lvl="1"/>
            <a:r>
              <a:rPr lang="en-US" dirty="0"/>
              <a:t>Ageism</a:t>
            </a:r>
          </a:p>
          <a:p>
            <a:pPr lvl="1"/>
            <a:r>
              <a:rPr lang="en-US" dirty="0"/>
              <a:t>… 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44C6C8-C0E2-66EA-4FAA-3CF932978F35}"/>
              </a:ext>
            </a:extLst>
          </p:cNvPr>
          <p:cNvSpPr txBox="1"/>
          <p:nvPr/>
        </p:nvSpPr>
        <p:spPr>
          <a:xfrm>
            <a:off x="3606516" y="2176170"/>
            <a:ext cx="51820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So: if we want to </a:t>
            </a:r>
            <a:r>
              <a:rPr lang="en-US" sz="2400" dirty="0" err="1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generalise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“correctly”, we need:</a:t>
            </a: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(1) the correct features</a:t>
            </a:r>
          </a:p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(2) sufficiently many and varied examples to learn from</a:t>
            </a:r>
          </a:p>
        </p:txBody>
      </p:sp>
    </p:spTree>
    <p:extLst>
      <p:ext uri="{BB962C8B-B14F-4D97-AF65-F5344CB8AC3E}">
        <p14:creationId xmlns:p14="http://schemas.microsoft.com/office/powerpoint/2010/main" val="124405376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EF1A9-652D-46D1-828D-A3CC971CD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5CF1-01CE-815A-2957-74E83E2E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want </a:t>
            </a:r>
            <a:r>
              <a:rPr lang="en-US" dirty="0" err="1"/>
              <a:t>generalisation</a:t>
            </a:r>
            <a:r>
              <a:rPr lang="en-US" dirty="0"/>
              <a:t>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6CE96-325C-F9CB-750F-B957D4D84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	</a:t>
            </a:r>
            <a:r>
              <a:rPr lang="en-US" dirty="0" err="1"/>
              <a:t>Generalisation</a:t>
            </a:r>
            <a:r>
              <a:rPr lang="en-US" dirty="0"/>
              <a:t> improves learning speed / 	efficiency.</a:t>
            </a:r>
          </a:p>
        </p:txBody>
      </p:sp>
    </p:spTree>
    <p:extLst>
      <p:ext uri="{BB962C8B-B14F-4D97-AF65-F5344CB8AC3E}">
        <p14:creationId xmlns:p14="http://schemas.microsoft.com/office/powerpoint/2010/main" val="39668919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DFAE3-AD3E-F5D1-2FCF-622C15267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want </a:t>
            </a:r>
            <a:r>
              <a:rPr lang="en-US" dirty="0" err="1"/>
              <a:t>generalisation</a:t>
            </a:r>
            <a:r>
              <a:rPr lang="en-US" dirty="0"/>
              <a:t>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ECD1-F61E-9521-66F5-2332FAE22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	</a:t>
            </a:r>
            <a:r>
              <a:rPr lang="en-US" dirty="0" err="1"/>
              <a:t>Generalisation</a:t>
            </a:r>
            <a:r>
              <a:rPr lang="en-US" dirty="0"/>
              <a:t> improves learning speed / 	efficiency.</a:t>
            </a:r>
          </a:p>
          <a:p>
            <a:pPr marL="0" indent="0">
              <a:buNone/>
            </a:pPr>
            <a:r>
              <a:rPr lang="en-US" dirty="0"/>
              <a:t>2.	</a:t>
            </a:r>
            <a:r>
              <a:rPr lang="en-US" dirty="0" err="1"/>
              <a:t>Generalisation</a:t>
            </a:r>
            <a:r>
              <a:rPr lang="en-US" dirty="0"/>
              <a:t> improves generality.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7834622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78E6B-E79A-571B-F3BB-937F8306E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Out-of-distribution </a:t>
            </a:r>
            <a:r>
              <a:rPr lang="en-US" dirty="0" err="1"/>
              <a:t>generalisation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B6C0F6-B0C0-195F-7C44-8901918B2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60" y="1082138"/>
            <a:ext cx="8929477" cy="24689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59DEB4-9421-2264-B984-F88A47AAE2FE}"/>
              </a:ext>
            </a:extLst>
          </p:cNvPr>
          <p:cNvSpPr txBox="1"/>
          <p:nvPr/>
        </p:nvSpPr>
        <p:spPr>
          <a:xfrm>
            <a:off x="296080" y="3622346"/>
            <a:ext cx="869205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Source: R. Kirk, A. Zhang, E. </a:t>
            </a:r>
            <a:r>
              <a:rPr lang="en-US" sz="1600" dirty="0" err="1"/>
              <a:t>Grefenstette</a:t>
            </a:r>
            <a:r>
              <a:rPr lang="en-US" sz="1600" dirty="0"/>
              <a:t> and T. </a:t>
            </a:r>
            <a:r>
              <a:rPr lang="en-US" sz="1600" dirty="0" err="1"/>
              <a:t>Rocktäschel</a:t>
            </a:r>
            <a:r>
              <a:rPr lang="en-US" sz="1600" dirty="0"/>
              <a:t> (2023). “A Survey of Zero-shot </a:t>
            </a:r>
            <a:r>
              <a:rPr lang="en-US" sz="1600" dirty="0" err="1"/>
              <a:t>Generalisation</a:t>
            </a:r>
            <a:r>
              <a:rPr lang="en-US" sz="1600" dirty="0"/>
              <a:t> in Deep Reinforcement Learning”. </a:t>
            </a:r>
            <a:r>
              <a:rPr lang="en-US" sz="1600" i="1" dirty="0"/>
              <a:t>JAIR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3433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05803-A414-E630-37C0-280077CB3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9C2E-57D0-10C5-EE74-4DAAF9F0B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Generality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41E42-5BF6-2B82-383E-405BB122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Generality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be</a:t>
            </a:r>
            <a:r>
              <a:rPr lang="nl-NL" sz="4400" i="1" dirty="0"/>
              <a:t> </a:t>
            </a:r>
            <a:r>
              <a:rPr lang="nl-NL" sz="4400" i="1" dirty="0" err="1"/>
              <a:t>applied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a </a:t>
            </a:r>
            <a:r>
              <a:rPr lang="nl-NL" sz="4400" i="1" dirty="0" err="1"/>
              <a:t>variety</a:t>
            </a:r>
            <a:r>
              <a:rPr lang="nl-NL" sz="4400" i="1" dirty="0"/>
              <a:t> of different </a:t>
            </a:r>
            <a:r>
              <a:rPr lang="nl-NL" sz="4400" i="1" dirty="0" err="1"/>
              <a:t>problems</a:t>
            </a:r>
            <a:r>
              <a:rPr lang="nl-NL" sz="44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730212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3D87-CD6E-0711-436E-6B7ABB9B9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possible to </a:t>
            </a:r>
            <a:r>
              <a:rPr lang="en-US" dirty="0" err="1"/>
              <a:t>generalise</a:t>
            </a:r>
            <a:r>
              <a:rPr lang="en-US" dirty="0"/>
              <a:t> out-of-distribution?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E1DCE1-9FFC-6E7F-5514-BC5F9EE62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819" y="836716"/>
            <a:ext cx="6199160" cy="37748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E1F681-7003-75B1-6858-659183C5D5AF}"/>
              </a:ext>
            </a:extLst>
          </p:cNvPr>
          <p:cNvSpPr txBox="1"/>
          <p:nvPr/>
        </p:nvSpPr>
        <p:spPr>
          <a:xfrm>
            <a:off x="6960027" y="4681835"/>
            <a:ext cx="218397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Thanks to Spyridon </a:t>
            </a:r>
            <a:r>
              <a:rPr lang="en-US" sz="1200" dirty="0" err="1"/>
              <a:t>Samothrakis</a:t>
            </a:r>
            <a:r>
              <a:rPr lang="en-US" sz="1200" dirty="0"/>
              <a:t> for image!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194253150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F7FFB-89C1-4DE3-EB79-0033AACF4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F9D2D-D77A-8982-B924-01E2870B7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possible to </a:t>
            </a:r>
            <a:r>
              <a:rPr lang="en-US" dirty="0" err="1"/>
              <a:t>generalise</a:t>
            </a:r>
            <a:r>
              <a:rPr lang="en-US" dirty="0"/>
              <a:t> out-of-distribution?</a:t>
            </a:r>
            <a:endParaRPr lang="nl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1AB85B-4148-F3E6-7277-F932DE0D7ADA}"/>
              </a:ext>
            </a:extLst>
          </p:cNvPr>
          <p:cNvSpPr txBox="1"/>
          <p:nvPr/>
        </p:nvSpPr>
        <p:spPr>
          <a:xfrm>
            <a:off x="6960027" y="4681835"/>
            <a:ext cx="218397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Thanks to Spyridon </a:t>
            </a:r>
            <a:r>
              <a:rPr lang="en-US" sz="1200" dirty="0" err="1"/>
              <a:t>Samothrakis</a:t>
            </a:r>
            <a:r>
              <a:rPr lang="en-US" sz="1200" dirty="0"/>
              <a:t> for image!</a:t>
            </a:r>
            <a:endParaRPr lang="nl-NL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6A3605-E6DF-504A-0F7C-640EE5023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8098"/>
            <a:ext cx="9144000" cy="284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21977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465DF-3CAF-0248-2E2B-98E1CCBF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possible to </a:t>
            </a:r>
            <a:r>
              <a:rPr lang="en-US" dirty="0" err="1"/>
              <a:t>generalise</a:t>
            </a:r>
            <a:r>
              <a:rPr lang="en-US" dirty="0"/>
              <a:t> out-of-distribution?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D09AFE-D805-141B-F3F3-A342B0A49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5574" y="802034"/>
            <a:ext cx="5991225" cy="37052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6A73F4-BE3C-FCA0-88B9-8095F56FEBDF}"/>
              </a:ext>
            </a:extLst>
          </p:cNvPr>
          <p:cNvSpPr txBox="1"/>
          <p:nvPr/>
        </p:nvSpPr>
        <p:spPr>
          <a:xfrm>
            <a:off x="360001" y="922762"/>
            <a:ext cx="2335574" cy="35394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Red is the next player to move</a:t>
            </a:r>
            <a:r>
              <a:rPr lang="en-US" sz="2800" baseline="-250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.</a:t>
            </a:r>
            <a:r>
              <a:rPr lang="en-US" sz="28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Should they place their next stone in the green cell?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C543247-AD72-CB1D-22F3-6AD7EA491C4C}"/>
              </a:ext>
            </a:extLst>
          </p:cNvPr>
          <p:cNvCxnSpPr>
            <a:cxnSpLocks/>
          </p:cNvCxnSpPr>
          <p:nvPr/>
        </p:nvCxnSpPr>
        <p:spPr>
          <a:xfrm flipH="1">
            <a:off x="6253017" y="922762"/>
            <a:ext cx="1690514" cy="164898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9460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3540-2987-D06B-808C-088DA9AF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possible to </a:t>
            </a:r>
            <a:r>
              <a:rPr lang="en-US" dirty="0" err="1"/>
              <a:t>generalise</a:t>
            </a:r>
            <a:r>
              <a:rPr lang="en-US" dirty="0"/>
              <a:t> out-of-distribution?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31EDA8-3254-83D2-FADD-83C4E945D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1" y="1524026"/>
            <a:ext cx="4104454" cy="25093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A87102-D0BB-5248-D68E-30FC300EC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524027"/>
            <a:ext cx="4104454" cy="25093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F179F8-F8A6-3588-69B0-A3D59FCC2455}"/>
              </a:ext>
            </a:extLst>
          </p:cNvPr>
          <p:cNvSpPr txBox="1"/>
          <p:nvPr/>
        </p:nvSpPr>
        <p:spPr>
          <a:xfrm>
            <a:off x="1965118" y="877695"/>
            <a:ext cx="894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Hex</a:t>
            </a:r>
            <a:endParaRPr lang="en-NL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BF27A1-DECD-853F-142E-3EC8B5A7EC3A}"/>
              </a:ext>
            </a:extLst>
          </p:cNvPr>
          <p:cNvSpPr txBox="1"/>
          <p:nvPr/>
        </p:nvSpPr>
        <p:spPr>
          <a:xfrm>
            <a:off x="5478047" y="877695"/>
            <a:ext cx="2292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Misère Hex</a:t>
            </a:r>
            <a:endParaRPr lang="en-NL" sz="3600" dirty="0"/>
          </a:p>
        </p:txBody>
      </p:sp>
    </p:spTree>
    <p:extLst>
      <p:ext uri="{BB962C8B-B14F-4D97-AF65-F5344CB8AC3E}">
        <p14:creationId xmlns:p14="http://schemas.microsoft.com/office/powerpoint/2010/main" val="14412767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E54E14-5D9C-C291-B6AB-39D5AC584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E1D18-4215-CE6F-7C59-4E546D371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Contexts for Task Disambiguation</a:t>
            </a:r>
            <a:endParaRPr lang="en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2B7323-4FE2-6DE2-435C-BCF632226E3E}"/>
              </a:ext>
            </a:extLst>
          </p:cNvPr>
          <p:cNvSpPr txBox="1"/>
          <p:nvPr/>
        </p:nvSpPr>
        <p:spPr>
          <a:xfrm>
            <a:off x="1965118" y="877695"/>
            <a:ext cx="894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Hex</a:t>
            </a:r>
            <a:endParaRPr lang="en-NL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811463-9E81-87E1-DDF3-112D99F515F2}"/>
              </a:ext>
            </a:extLst>
          </p:cNvPr>
          <p:cNvSpPr txBox="1"/>
          <p:nvPr/>
        </p:nvSpPr>
        <p:spPr>
          <a:xfrm>
            <a:off x="5478047" y="877695"/>
            <a:ext cx="2292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Misère Hex</a:t>
            </a:r>
            <a:endParaRPr lang="en-NL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A2AD40-F404-944A-4C24-5385461FC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306" y="1524026"/>
            <a:ext cx="4017841" cy="30696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E956DC-6BCB-379C-2036-631028DA4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158" y="1524026"/>
            <a:ext cx="3994136" cy="308153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0BCCE67-A502-AAF3-5C4E-942506CF082D}"/>
              </a:ext>
            </a:extLst>
          </p:cNvPr>
          <p:cNvSpPr/>
          <p:nvPr/>
        </p:nvSpPr>
        <p:spPr>
          <a:xfrm>
            <a:off x="3704540" y="3959603"/>
            <a:ext cx="313788" cy="33556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F026454-E415-0934-94D7-E7AB14914060}"/>
              </a:ext>
            </a:extLst>
          </p:cNvPr>
          <p:cNvSpPr/>
          <p:nvPr/>
        </p:nvSpPr>
        <p:spPr>
          <a:xfrm>
            <a:off x="7933989" y="3944223"/>
            <a:ext cx="387890" cy="33556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11616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EB1E0-F4D8-F482-67A9-B4AFC8178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40C918-8CF3-3FDB-5B10-9A025262C068}"/>
              </a:ext>
            </a:extLst>
          </p:cNvPr>
          <p:cNvSpPr/>
          <p:nvPr/>
        </p:nvSpPr>
        <p:spPr>
          <a:xfrm>
            <a:off x="1808223" y="3707933"/>
            <a:ext cx="398081" cy="33556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0FC677D-1141-5F7D-CA14-FE6BD39564C1}"/>
              </a:ext>
            </a:extLst>
          </p:cNvPr>
          <p:cNvSpPr/>
          <p:nvPr/>
        </p:nvSpPr>
        <p:spPr>
          <a:xfrm>
            <a:off x="5802780" y="3707933"/>
            <a:ext cx="463796" cy="33556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A5BF33-C7C6-D3A4-DD41-B100ADDB9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Contexts for Task Disambiguation</a:t>
            </a:r>
            <a:endParaRPr lang="en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29384-420B-76FF-C78F-ED87984C16E9}"/>
              </a:ext>
            </a:extLst>
          </p:cNvPr>
          <p:cNvSpPr txBox="1"/>
          <p:nvPr/>
        </p:nvSpPr>
        <p:spPr>
          <a:xfrm>
            <a:off x="1965118" y="877695"/>
            <a:ext cx="894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Hex</a:t>
            </a:r>
            <a:endParaRPr lang="en-NL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982176-E9EC-91D4-A376-16AB7180D96A}"/>
              </a:ext>
            </a:extLst>
          </p:cNvPr>
          <p:cNvSpPr txBox="1"/>
          <p:nvPr/>
        </p:nvSpPr>
        <p:spPr>
          <a:xfrm>
            <a:off x="5478047" y="877695"/>
            <a:ext cx="2292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Misère Hex</a:t>
            </a:r>
            <a:endParaRPr lang="en-NL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7C0204-969E-27F5-BDEF-2B8242E6D500}"/>
              </a:ext>
            </a:extLst>
          </p:cNvPr>
          <p:cNvSpPr txBox="1"/>
          <p:nvPr/>
        </p:nvSpPr>
        <p:spPr>
          <a:xfrm>
            <a:off x="820818" y="1524026"/>
            <a:ext cx="35753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Hex was invented by Piet Hein in 1942 then described again by John Nash in 1944. It is played on a rhombus tiled by hexagons, most commonly 11x11 in size. Players take turns placing a piece of their </a:t>
            </a:r>
            <a:r>
              <a:rPr lang="en-US" sz="2000" dirty="0" err="1"/>
              <a:t>colour</a:t>
            </a:r>
            <a:r>
              <a:rPr lang="en-US" sz="2000" dirty="0"/>
              <a:t> at an empty cell, and win by connecting their board sides with a chain of their pieces. </a:t>
            </a:r>
            <a:endParaRPr lang="en-NL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64CBF0-FFD9-50F8-6883-FF9F091CFB5A}"/>
              </a:ext>
            </a:extLst>
          </p:cNvPr>
          <p:cNvSpPr txBox="1"/>
          <p:nvPr/>
        </p:nvSpPr>
        <p:spPr>
          <a:xfrm>
            <a:off x="4836558" y="1524025"/>
            <a:ext cx="35753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Hex was invented by Piet Hein in 1942 then described again by John Nash in 1944. It is played on a rhombus tiled by hexagons, most commonly 11x11 in size. Players take turns placing a piece of their </a:t>
            </a:r>
            <a:r>
              <a:rPr lang="en-US" sz="2000" dirty="0" err="1"/>
              <a:t>colour</a:t>
            </a:r>
            <a:r>
              <a:rPr lang="en-US" sz="2000" dirty="0"/>
              <a:t> at an empty cell, and lose by connecting their board sides with a chain of their pieces. </a:t>
            </a:r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49707204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09E4E6-91B6-C2DD-DD14-2E41291B6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DC0090C-86BE-1218-EF4F-63F185847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Main Takeaways</a:t>
            </a:r>
          </a:p>
        </p:txBody>
      </p:sp>
    </p:spTree>
    <p:extLst>
      <p:ext uri="{BB962C8B-B14F-4D97-AF65-F5344CB8AC3E}">
        <p14:creationId xmlns:p14="http://schemas.microsoft.com/office/powerpoint/2010/main" val="320663271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11E5261A-B3C5-AAE5-D47D-BC4A58EBE117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1: Be honest and precise about the assumptions of your methods and implementation, and impact on generality.</a:t>
            </a:r>
          </a:p>
        </p:txBody>
      </p:sp>
    </p:spTree>
    <p:extLst>
      <p:ext uri="{BB962C8B-B14F-4D97-AF65-F5344CB8AC3E}">
        <p14:creationId xmlns:p14="http://schemas.microsoft.com/office/powerpoint/2010/main" val="126876276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F4CC1-E408-7B79-608C-058643981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2BFDF111-91C5-8A5A-B977-1A8491732839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2: Practicality is also important.</a:t>
            </a:r>
          </a:p>
        </p:txBody>
      </p:sp>
    </p:spTree>
    <p:extLst>
      <p:ext uri="{BB962C8B-B14F-4D97-AF65-F5344CB8AC3E}">
        <p14:creationId xmlns:p14="http://schemas.microsoft.com/office/powerpoint/2010/main" val="122912442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FF208-00DC-0DB5-C20E-4ABBE4757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9917A3FE-83DD-86CE-BF66-37EF6F530569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3: There can be trade-offs between generality in principle, and ease of implementation across a wide variety of tasks in practice.</a:t>
            </a:r>
          </a:p>
        </p:txBody>
      </p:sp>
    </p:spTree>
    <p:extLst>
      <p:ext uri="{BB962C8B-B14F-4D97-AF65-F5344CB8AC3E}">
        <p14:creationId xmlns:p14="http://schemas.microsoft.com/office/powerpoint/2010/main" val="1466579575"/>
      </p:ext>
    </p:extLst>
  </p:cSld>
  <p:clrMapOvr>
    <a:masterClrMapping/>
  </p:clrMapOvr>
</p:sld>
</file>

<file path=ppt/theme/theme1.xml><?xml version="1.0" encoding="utf-8"?>
<a:theme xmlns:a="http://schemas.openxmlformats.org/drawingml/2006/main" name="Maastricht University">
  <a:themeElements>
    <a:clrScheme name="UM">
      <a:dk1>
        <a:srgbClr val="001C3D"/>
      </a:dk1>
      <a:lt1>
        <a:srgbClr val="FFFFFF"/>
      </a:lt1>
      <a:dk2>
        <a:srgbClr val="00A2DB"/>
      </a:dk2>
      <a:lt2>
        <a:srgbClr val="FFFFFF"/>
      </a:lt2>
      <a:accent1>
        <a:srgbClr val="E84E10"/>
      </a:accent1>
      <a:accent2>
        <a:srgbClr val="00A2DB"/>
      </a:accent2>
      <a:accent3>
        <a:srgbClr val="001C3D"/>
      </a:accent3>
      <a:accent4>
        <a:srgbClr val="F3A687"/>
      </a:accent4>
      <a:accent5>
        <a:srgbClr val="7FD0ED"/>
      </a:accent5>
      <a:accent6>
        <a:srgbClr val="7F8D9E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306704CE1787488E0345F151A44C7A" ma:contentTypeVersion="11" ma:contentTypeDescription="Create a new document." ma:contentTypeScope="" ma:versionID="d6697fb6ccf43ca75b45fa733fcaacd8">
  <xsd:schema xmlns:xsd="http://www.w3.org/2001/XMLSchema" xmlns:xs="http://www.w3.org/2001/XMLSchema" xmlns:p="http://schemas.microsoft.com/office/2006/metadata/properties" xmlns:ns2="4f17baea-dd34-4ce8-9ec9-c7979cba3587" xmlns:ns3="c8547fe8-a208-4698-aa81-704ddcb17c87" targetNamespace="http://schemas.microsoft.com/office/2006/metadata/properties" ma:root="true" ma:fieldsID="c798616f203ef5d16e7b8205fab9c2af" ns2:_="" ns3:_="">
    <xsd:import namespace="4f17baea-dd34-4ce8-9ec9-c7979cba3587"/>
    <xsd:import namespace="c8547fe8-a208-4698-aa81-704ddcb17c87"/>
    <xsd:element name="properties">
      <xsd:complexType>
        <xsd:sequence>
          <xsd:element name="documentManagement">
            <xsd:complexType>
              <xsd:all>
                <xsd:element ref="ns2:MediaServiceAutoKeyPoints" minOccurs="0"/>
                <xsd:element ref="ns2:MediaServiceKeyPoint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17baea-dd34-4ce8-9ec9-c7979cba3587" elementFormDefault="qualified">
    <xsd:import namespace="http://schemas.microsoft.com/office/2006/documentManagement/types"/>
    <xsd:import namespace="http://schemas.microsoft.com/office/infopath/2007/PartnerControls"/>
    <xsd:element name="MediaServiceAutoKeyPoints" ma:index="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3e7061f6-de73-44c7-bfdb-4de9ff9c12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547fe8-a208-4698-aa81-704ddcb17c8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34250a3e-eb8e-48d5-8ee0-b68d008d45c7}" ma:internalName="TaxCatchAll" ma:showField="CatchAllData" ma:web="c8547fe8-a208-4698-aa81-704ddcb17c8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8547fe8-a208-4698-aa81-704ddcb17c87">
      <UserInfo>
        <DisplayName/>
        <AccountId xsi:nil="true"/>
        <AccountType/>
      </UserInfo>
    </SharedWithUsers>
    <TaxCatchAll xmlns="c8547fe8-a208-4698-aa81-704ddcb17c87" xsi:nil="true"/>
    <lcf76f155ced4ddcb4097134ff3c332f xmlns="4f17baea-dd34-4ce8-9ec9-c7979cba358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53FA0E1-C026-47A8-8389-F4AAF7FCDC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f17baea-dd34-4ce8-9ec9-c7979cba3587"/>
    <ds:schemaRef ds:uri="c8547fe8-a208-4698-aa81-704ddcb17c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AA772BF-CB0E-4843-92E1-A2E61BD135B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4CB65EE-A1DE-4560-98C9-EB096140ED54}">
  <ds:schemaRefs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microsoft.com/office/2006/documentManagement/types"/>
    <ds:schemaRef ds:uri="4f17baea-dd34-4ce8-9ec9-c7979cba3587"/>
    <ds:schemaRef ds:uri="http://purl.org/dc/elements/1.1/"/>
    <ds:schemaRef ds:uri="c8547fe8-a208-4698-aa81-704ddcb17c87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2710</Words>
  <Application>Microsoft Office PowerPoint</Application>
  <PresentationFormat>On-screen Show (16:9)</PresentationFormat>
  <Paragraphs>398</Paragraphs>
  <Slides>104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104</vt:i4>
      </vt:variant>
    </vt:vector>
  </HeadingPairs>
  <TitlesOfParts>
    <vt:vector size="110" baseType="lpstr">
      <vt:lpstr>Arial</vt:lpstr>
      <vt:lpstr>Calibri</vt:lpstr>
      <vt:lpstr>Lucida Grande</vt:lpstr>
      <vt:lpstr>MV Boli</vt:lpstr>
      <vt:lpstr>Wingdings</vt:lpstr>
      <vt:lpstr>Maastricht University</vt:lpstr>
      <vt:lpstr>Generality and Generalisation in Principle and in Practice</vt:lpstr>
      <vt:lpstr>Who am I</vt:lpstr>
      <vt:lpstr>Who am I</vt:lpstr>
      <vt:lpstr>Markov decision processes (MDPs)</vt:lpstr>
      <vt:lpstr>PowerPoint Presentation</vt:lpstr>
      <vt:lpstr>PowerPoint Presentation</vt:lpstr>
      <vt:lpstr>PowerPoint Presentation</vt:lpstr>
      <vt:lpstr>  Generality in AI</vt:lpstr>
      <vt:lpstr>My definition of Generality in AI</vt:lpstr>
      <vt:lpstr>My definition of Generality in AI</vt:lpstr>
      <vt:lpstr>My definition of Generality in AI</vt:lpstr>
      <vt:lpstr>Generality: simple example</vt:lpstr>
      <vt:lpstr>Generality: simple example</vt:lpstr>
      <vt:lpstr>Generality vs. human-provided knowledge in AI</vt:lpstr>
      <vt:lpstr>Minimax search (Von Neumann, 1928)</vt:lpstr>
      <vt:lpstr>Minimax search (Von Neumann, 1928)</vt:lpstr>
      <vt:lpstr>Minimax search (Von Neumann, 1928)</vt:lpstr>
      <vt:lpstr>Minimax search (Von Neumann, 1928)</vt:lpstr>
      <vt:lpstr>Heuristic state evaluation functions</vt:lpstr>
      <vt:lpstr>Heuristic evaluation function: Chess</vt:lpstr>
      <vt:lpstr>Generality of Minimax + Heuristics</vt:lpstr>
      <vt:lpstr>Generality of Minimax + Heuristics</vt:lpstr>
      <vt:lpstr>Generality of Minimax + Heuristics</vt:lpstr>
      <vt:lpstr>Generality of Minimax + Heuristics</vt:lpstr>
      <vt:lpstr>Monte-Carlo tree search (MCTS)</vt:lpstr>
      <vt:lpstr>Generality of MCTS</vt:lpstr>
      <vt:lpstr>Generality of MCTS</vt:lpstr>
      <vt:lpstr>Generality of MCTS</vt:lpstr>
      <vt:lpstr>MCTS + Deep Learning</vt:lpstr>
      <vt:lpstr>MCTS + Deep Learning</vt:lpstr>
      <vt:lpstr>MCTS + Deep Learning</vt:lpstr>
      <vt:lpstr>AlphaZero: Zero knowledge?</vt:lpstr>
      <vt:lpstr>AlphaZero: Zero knowledge?</vt:lpstr>
      <vt:lpstr>AlphaZero: Zero knowledge?</vt:lpstr>
      <vt:lpstr>  Artificial General Intelligence</vt:lpstr>
      <vt:lpstr>Artificial General Intelligence (AGI)</vt:lpstr>
      <vt:lpstr>Artificial General Intelligence (AGI)</vt:lpstr>
      <vt:lpstr>AGI: definitions</vt:lpstr>
      <vt:lpstr>AGI: definitions</vt:lpstr>
      <vt:lpstr>AGI: definitions</vt:lpstr>
      <vt:lpstr>AGI: definitions</vt:lpstr>
      <vt:lpstr>Defining the scope</vt:lpstr>
      <vt:lpstr>Defining the scope</vt:lpstr>
      <vt:lpstr>Defining the scope</vt:lpstr>
      <vt:lpstr>Large Language Models: path to AGI?</vt:lpstr>
      <vt:lpstr>Large Language Models: path to AGI?</vt:lpstr>
      <vt:lpstr>Large Language Models: path to AGI?</vt:lpstr>
      <vt:lpstr>Large Language Models: path to AGI?</vt:lpstr>
      <vt:lpstr>Large Language Models: path to AGI?</vt:lpstr>
      <vt:lpstr>Robotics researchers are perfect</vt:lpstr>
      <vt:lpstr>Robotics researchers are perfect</vt:lpstr>
      <vt:lpstr>Robotics researchers are perfect</vt:lpstr>
      <vt:lpstr>Robotics researchers are perfect</vt:lpstr>
      <vt:lpstr>  Generality in Task Modelling</vt:lpstr>
      <vt:lpstr>Task modelling</vt:lpstr>
      <vt:lpstr>Markov decision processes (MDPs)</vt:lpstr>
      <vt:lpstr>Benchmark collections (Reinforcement Learning)</vt:lpstr>
      <vt:lpstr>Gymnasium API</vt:lpstr>
      <vt:lpstr>Gymnasium API</vt:lpstr>
      <vt:lpstr>Gymnasium API</vt:lpstr>
      <vt:lpstr>Gymnasium API</vt:lpstr>
      <vt:lpstr>Gymnasium API</vt:lpstr>
      <vt:lpstr>Gymnasium API</vt:lpstr>
      <vt:lpstr>Barriers to Widespread Use of RL</vt:lpstr>
      <vt:lpstr>Barriers to Widespread Use of RL</vt:lpstr>
      <vt:lpstr>Barriers to Widespread Use of RL</vt:lpstr>
      <vt:lpstr>Barriers to Widespread Use of RL</vt:lpstr>
      <vt:lpstr>PowerPoint Presentation</vt:lpstr>
      <vt:lpstr>Ludii’s Game Description Language</vt:lpstr>
      <vt:lpstr>Environment Descriptions</vt:lpstr>
      <vt:lpstr>Environment Descriptions</vt:lpstr>
      <vt:lpstr>Environment Descriptions</vt:lpstr>
      <vt:lpstr>Task generality: principle vs practice</vt:lpstr>
      <vt:lpstr>  Generalisation in AI</vt:lpstr>
      <vt:lpstr>My definition of Generalisation in AI</vt:lpstr>
      <vt:lpstr>My definition of Generalisation in AI</vt:lpstr>
      <vt:lpstr>Generalisation with respect to transformations</vt:lpstr>
      <vt:lpstr>Generalisation with respect to transformations</vt:lpstr>
      <vt:lpstr>Generalising to different video game levels</vt:lpstr>
      <vt:lpstr>Generalising from simulation to reality</vt:lpstr>
      <vt:lpstr>Generalising from simulation to reality</vt:lpstr>
      <vt:lpstr>Generalising strategies between board games</vt:lpstr>
      <vt:lpstr>Humans also generalise… a lot</vt:lpstr>
      <vt:lpstr>Humans also generalise… a lot</vt:lpstr>
      <vt:lpstr>Humans also generalise… a lot</vt:lpstr>
      <vt:lpstr>Humans also generalise… a lot</vt:lpstr>
      <vt:lpstr>Why do we want generalisation?</vt:lpstr>
      <vt:lpstr>Why do we want generalisation?</vt:lpstr>
      <vt:lpstr>Out-of-distribution generalisation</vt:lpstr>
      <vt:lpstr>Is it possible to generalise out-of-distribution?</vt:lpstr>
      <vt:lpstr>Is it possible to generalise out-of-distribution?</vt:lpstr>
      <vt:lpstr>Is it possible to generalise out-of-distribution?</vt:lpstr>
      <vt:lpstr>Is it possible to generalise out-of-distribution?</vt:lpstr>
      <vt:lpstr>Contexts for Task Disambiguation</vt:lpstr>
      <vt:lpstr>Contexts for Task Disambiguation</vt:lpstr>
      <vt:lpstr>  Main Takeaways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>Zuiderlicht BV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Jochen Lennertz</dc:creator>
  <cp:lastModifiedBy>Soemers, Dennis (DACS)</cp:lastModifiedBy>
  <cp:revision>1239</cp:revision>
  <cp:lastPrinted>2016-01-22T13:02:05Z</cp:lastPrinted>
  <dcterms:created xsi:type="dcterms:W3CDTF">2016-01-20T13:07:02Z</dcterms:created>
  <dcterms:modified xsi:type="dcterms:W3CDTF">2025-03-19T20:35:39Z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0x010100E4306704CE1787488E0345F151A44C7A</vt:lpwstr>
  </property>
  <property fmtid="{D5CDD505-2E9C-101B-9397-08002B2CF9AE}" pid="3" name="Order">
    <vt:r8>30200</vt:r8>
  </property>
  <property fmtid="{D5CDD505-2E9C-101B-9397-08002B2CF9AE}" pid="4" name="xd_Signature">
    <vt:bool>false</vt:bool>
  </property>
  <property fmtid="{D5CDD505-2E9C-101B-9397-08002B2CF9AE}" pid="5" name="GUID">
    <vt:lpwstr>23b4c753-9c89-4ce5-8c1f-4fa405896a8e</vt:lpwstr>
  </property>
  <property fmtid="{D5CDD505-2E9C-101B-9397-08002B2CF9AE}" pid="6" name="xd_Prog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_SourceUrl">
    <vt:lpwstr/>
  </property>
  <property fmtid="{D5CDD505-2E9C-101B-9397-08002B2CF9AE}" pid="10" name="_SharedFileIndex">
    <vt:lpwstr/>
  </property>
  <property fmtid="{D5CDD505-2E9C-101B-9397-08002B2CF9AE}" pid="11" name="ComplianceAssetId">
    <vt:lpwstr/>
  </property>
  <property fmtid="{D5CDD505-2E9C-101B-9397-08002B2CF9AE}" pid="12" name="TemplateUrl">
    <vt:lpwstr/>
  </property>
</Properties>
</file>

<file path=docProps/thumbnail.jpeg>
</file>